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sldIdLst>
    <p:sldId id="257" r:id="rId2"/>
    <p:sldId id="258" r:id="rId3"/>
    <p:sldId id="262" r:id="rId4"/>
    <p:sldId id="279" r:id="rId5"/>
    <p:sldId id="268" r:id="rId6"/>
    <p:sldId id="269" r:id="rId7"/>
    <p:sldId id="275" r:id="rId8"/>
    <p:sldId id="288" r:id="rId9"/>
    <p:sldId id="261" r:id="rId10"/>
    <p:sldId id="260" r:id="rId11"/>
    <p:sldId id="271" r:id="rId12"/>
    <p:sldId id="289" r:id="rId13"/>
    <p:sldId id="272" r:id="rId14"/>
    <p:sldId id="285" r:id="rId15"/>
    <p:sldId id="274" r:id="rId16"/>
    <p:sldId id="273" r:id="rId17"/>
    <p:sldId id="282" r:id="rId18"/>
    <p:sldId id="259" r:id="rId19"/>
    <p:sldId id="263" r:id="rId20"/>
    <p:sldId id="267" r:id="rId21"/>
    <p:sldId id="284" r:id="rId22"/>
    <p:sldId id="278" r:id="rId23"/>
    <p:sldId id="295" r:id="rId24"/>
    <p:sldId id="264" r:id="rId25"/>
    <p:sldId id="266" r:id="rId26"/>
    <p:sldId id="265" r:id="rId27"/>
    <p:sldId id="270" r:id="rId28"/>
    <p:sldId id="286" r:id="rId29"/>
    <p:sldId id="276" r:id="rId30"/>
    <p:sldId id="291" r:id="rId31"/>
    <p:sldId id="287" r:id="rId32"/>
    <p:sldId id="308" r:id="rId33"/>
    <p:sldId id="309" r:id="rId34"/>
    <p:sldId id="310" r:id="rId35"/>
    <p:sldId id="300" r:id="rId36"/>
    <p:sldId id="292" r:id="rId37"/>
    <p:sldId id="311" r:id="rId38"/>
    <p:sldId id="293" r:id="rId39"/>
    <p:sldId id="290" r:id="rId40"/>
    <p:sldId id="299" r:id="rId41"/>
    <p:sldId id="296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94624" autoAdjust="0"/>
  </p:normalViewPr>
  <p:slideViewPr>
    <p:cSldViewPr>
      <p:cViewPr>
        <p:scale>
          <a:sx n="66" d="100"/>
          <a:sy n="66" d="100"/>
        </p:scale>
        <p:origin x="-85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\Desktop\diaporama\graf%202010-20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\Desktop\diaporama\graf%202010-20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\Desktop\diaporama\graf%202010-2014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\Desktop\diaporama\graf%202010-201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\Desktop\diaporama\graf%202010-2014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\Desktop\diaporama\graf%202010-2014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\Desktop\diaporama\graf%202010-2014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\Desktop\diaporama\graf%202010-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12"/>
  <c:chart>
    <c:view3D>
      <c:rAngAx val="1"/>
    </c:view3D>
    <c:plotArea>
      <c:layout>
        <c:manualLayout>
          <c:layoutTarget val="inner"/>
          <c:xMode val="edge"/>
          <c:yMode val="edge"/>
          <c:x val="0.14909798503530453"/>
          <c:y val="4.0694371536891434E-2"/>
          <c:w val="0.7850102537026975"/>
          <c:h val="0.77076448870021796"/>
        </c:manualLayout>
      </c:layout>
      <c:bar3DChart>
        <c:barDir val="col"/>
        <c:grouping val="clustered"/>
        <c:ser>
          <c:idx val="0"/>
          <c:order val="0"/>
          <c:tx>
            <c:strRef>
              <c:f>Feuil1!$A$3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2.5925925925926203E-2"/>
                </c:manualLayout>
              </c:layout>
              <c:showVal val="1"/>
            </c:dLbl>
            <c:dLbl>
              <c:idx val="1"/>
              <c:layout>
                <c:manualLayout>
                  <c:x val="-5.9328434367099403E-17"/>
                  <c:y val="-3.3333333333333402E-2"/>
                </c:manualLayout>
              </c:layout>
              <c:showVal val="1"/>
            </c:dLbl>
            <c:dLbl>
              <c:idx val="2"/>
              <c:layout>
                <c:manualLayout>
                  <c:x val="-9.7084014110562708E-3"/>
                  <c:y val="-1.8518518518518708E-2"/>
                </c:manualLayout>
              </c:layout>
              <c:showVal val="1"/>
            </c:dLbl>
            <c:dLbl>
              <c:idx val="3"/>
              <c:layout>
                <c:manualLayout>
                  <c:x val="8.0903345092136082E-3"/>
                  <c:y val="-7.4074074074074415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fr-FR"/>
              </a:p>
            </c:txPr>
            <c:showVal val="1"/>
          </c:dLbls>
          <c:cat>
            <c:strRef>
              <c:f>Feuil1!$B$2:$E$2</c:f>
              <c:strCache>
                <c:ptCount val="4"/>
                <c:pt idx="0">
                  <c:v>Calvados</c:v>
                </c:pt>
                <c:pt idx="1">
                  <c:v>Manche</c:v>
                </c:pt>
                <c:pt idx="2">
                  <c:v>Orne</c:v>
                </c:pt>
                <c:pt idx="3">
                  <c:v>BN</c:v>
                </c:pt>
              </c:strCache>
            </c:strRef>
          </c:cat>
          <c:val>
            <c:numRef>
              <c:f>Feuil1!$B$3:$E$3</c:f>
              <c:numCache>
                <c:formatCode>General</c:formatCode>
                <c:ptCount val="4"/>
                <c:pt idx="0">
                  <c:v>258</c:v>
                </c:pt>
                <c:pt idx="1">
                  <c:v>290</c:v>
                </c:pt>
                <c:pt idx="2">
                  <c:v>176</c:v>
                </c:pt>
                <c:pt idx="3">
                  <c:v>318</c:v>
                </c:pt>
              </c:numCache>
            </c:numRef>
          </c:val>
        </c:ser>
        <c:ser>
          <c:idx val="1"/>
          <c:order val="1"/>
          <c:tx>
            <c:strRef>
              <c:f>Feuil1!$A$4</c:f>
              <c:strCache>
                <c:ptCount val="1"/>
                <c:pt idx="0">
                  <c:v>2013</c:v>
                </c:pt>
              </c:strCache>
            </c:strRef>
          </c:tx>
          <c:dLbls>
            <c:dLbl>
              <c:idx val="0"/>
              <c:layout>
                <c:manualLayout>
                  <c:x val="4.8542007055282031E-3"/>
                  <c:y val="-4.4444444444444828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</a:t>
                    </a:r>
                    <a:r>
                      <a:rPr lang="en-US" dirty="0" smtClean="0"/>
                      <a:t>98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6180669018427433E-3"/>
                  <c:y val="-2.9629629629629974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</a:t>
                    </a:r>
                    <a:r>
                      <a:rPr lang="en-US" dirty="0" smtClean="0"/>
                      <a:t>96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1.6180669018427433E-3"/>
                  <c:y val="-4.074074074074081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</a:t>
                    </a:r>
                    <a:r>
                      <a:rPr lang="en-US" dirty="0" smtClean="0"/>
                      <a:t>79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4562602116584401E-2"/>
                  <c:y val="-2.222222222222229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3</a:t>
                    </a:r>
                    <a:r>
                      <a:rPr lang="en-US" dirty="0" smtClean="0"/>
                      <a:t>38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/>
                </a:pPr>
                <a:endParaRPr lang="fr-FR"/>
              </a:p>
            </c:txPr>
            <c:showVal val="1"/>
          </c:dLbls>
          <c:cat>
            <c:strRef>
              <c:f>Feuil1!$B$2:$E$2</c:f>
              <c:strCache>
                <c:ptCount val="4"/>
                <c:pt idx="0">
                  <c:v>Calvados</c:v>
                </c:pt>
                <c:pt idx="1">
                  <c:v>Manche</c:v>
                </c:pt>
                <c:pt idx="2">
                  <c:v>Orne</c:v>
                </c:pt>
                <c:pt idx="3">
                  <c:v>BN</c:v>
                </c:pt>
              </c:strCache>
            </c:strRef>
          </c:cat>
          <c:val>
            <c:numRef>
              <c:f>Feuil1!$B$4:$E$4</c:f>
              <c:numCache>
                <c:formatCode>General</c:formatCode>
                <c:ptCount val="4"/>
                <c:pt idx="0">
                  <c:v>296</c:v>
                </c:pt>
                <c:pt idx="1">
                  <c:v>294</c:v>
                </c:pt>
                <c:pt idx="2">
                  <c:v>275</c:v>
                </c:pt>
                <c:pt idx="3">
                  <c:v>335</c:v>
                </c:pt>
              </c:numCache>
            </c:numRef>
          </c:val>
        </c:ser>
        <c:shape val="box"/>
        <c:axId val="53432704"/>
        <c:axId val="53434240"/>
        <c:axId val="0"/>
      </c:bar3DChart>
      <c:catAx>
        <c:axId val="53432704"/>
        <c:scaling>
          <c:orientation val="minMax"/>
        </c:scaling>
        <c:axPos val="b"/>
        <c:tickLblPos val="nextTo"/>
        <c:crossAx val="53434240"/>
        <c:crosses val="autoZero"/>
        <c:auto val="1"/>
        <c:lblAlgn val="ctr"/>
        <c:lblOffset val="100"/>
      </c:catAx>
      <c:valAx>
        <c:axId val="53434240"/>
        <c:scaling>
          <c:orientation val="minMax"/>
        </c:scaling>
        <c:axPos val="l"/>
        <c:majorGridlines/>
        <c:numFmt formatCode="General" sourceLinked="1"/>
        <c:tickLblPos val="nextTo"/>
        <c:crossAx val="5343270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100" b="1"/>
              <a:t>Orne</a:t>
            </a:r>
            <a:r>
              <a:rPr lang="fr-FR" b="1"/>
              <a:t> </a:t>
            </a:r>
            <a:endParaRPr lang="fr-FR" sz="1100" b="1" baseline="0"/>
          </a:p>
        </c:rich>
      </c:tx>
      <c:layout>
        <c:manualLayout>
          <c:xMode val="edge"/>
          <c:yMode val="edge"/>
          <c:x val="0.37190082644628097"/>
          <c:y val="4.090918170539263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983471074380179"/>
          <c:y val="0.22272776706269323"/>
          <c:w val="0.55785123966942385"/>
          <c:h val="0.61363772558089136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96969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Feuil2!$Q$27:$V$27</c:f>
              <c:strCache>
                <c:ptCount val="6"/>
                <c:pt idx="0">
                  <c:v>&lt;25</c:v>
                </c:pt>
                <c:pt idx="1">
                  <c:v>&lt;50</c:v>
                </c:pt>
                <c:pt idx="2">
                  <c:v>&lt;100</c:v>
                </c:pt>
                <c:pt idx="3">
                  <c:v>&lt;150</c:v>
                </c:pt>
                <c:pt idx="4">
                  <c:v>&lt;200</c:v>
                </c:pt>
                <c:pt idx="5">
                  <c:v>200,,,</c:v>
                </c:pt>
              </c:strCache>
            </c:strRef>
          </c:cat>
          <c:val>
            <c:numRef>
              <c:f>Feuil2!$Q$28:$V$28</c:f>
              <c:numCache>
                <c:formatCode>General</c:formatCode>
                <c:ptCount val="6"/>
                <c:pt idx="0">
                  <c:v>56</c:v>
                </c:pt>
                <c:pt idx="1">
                  <c:v>16</c:v>
                </c:pt>
                <c:pt idx="2">
                  <c:v>9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400"/>
              <a:t>Calvados</a:t>
            </a:r>
          </a:p>
        </c:rich>
      </c:tx>
      <c:layout>
        <c:manualLayout>
          <c:xMode val="edge"/>
          <c:yMode val="edge"/>
          <c:x val="0.34568040155768648"/>
          <c:y val="4.5454646339325194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226398640041014"/>
          <c:y val="0.27272787803595272"/>
          <c:w val="0.56378827396908404"/>
          <c:h val="0.62272865484875994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Feuil2!$A$13:$F$13</c:f>
              <c:strCache>
                <c:ptCount val="6"/>
                <c:pt idx="0">
                  <c:v>&lt;25</c:v>
                </c:pt>
                <c:pt idx="1">
                  <c:v>&lt;50</c:v>
                </c:pt>
                <c:pt idx="2">
                  <c:v>&lt;100</c:v>
                </c:pt>
                <c:pt idx="3">
                  <c:v>&lt;150</c:v>
                </c:pt>
                <c:pt idx="4">
                  <c:v>&lt;200</c:v>
                </c:pt>
                <c:pt idx="5">
                  <c:v>200,,,</c:v>
                </c:pt>
              </c:strCache>
            </c:strRef>
          </c:cat>
          <c:val>
            <c:numRef>
              <c:f>Feuil2!$A$14:$F$14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49</c:v>
                </c:pt>
                <c:pt idx="3">
                  <c:v>14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400"/>
              <a:t>Manche</a:t>
            </a:r>
          </a:p>
        </c:rich>
      </c:tx>
      <c:layout>
        <c:manualLayout>
          <c:xMode val="edge"/>
          <c:yMode val="edge"/>
          <c:x val="0.37500152588511532"/>
          <c:y val="4.090918170539263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250045776553452"/>
          <c:y val="0.27272787803595272"/>
          <c:w val="0.57083565606957154"/>
          <c:h val="0.62272865484875994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Feuil2!$I$13:$N$13</c:f>
              <c:strCache>
                <c:ptCount val="6"/>
                <c:pt idx="0">
                  <c:v>&lt;25</c:v>
                </c:pt>
                <c:pt idx="1">
                  <c:v>&lt;50</c:v>
                </c:pt>
                <c:pt idx="2">
                  <c:v>&lt;100</c:v>
                </c:pt>
                <c:pt idx="3">
                  <c:v>&lt;150</c:v>
                </c:pt>
                <c:pt idx="4">
                  <c:v>&lt;200</c:v>
                </c:pt>
                <c:pt idx="5">
                  <c:v>200,,,</c:v>
                </c:pt>
              </c:strCache>
            </c:strRef>
          </c:cat>
          <c:val>
            <c:numRef>
              <c:f>Feuil2!$I$14:$N$14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44</c:v>
                </c:pt>
                <c:pt idx="3">
                  <c:v>32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400"/>
              <a:t>Orne</a:t>
            </a:r>
          </a:p>
        </c:rich>
      </c:tx>
      <c:layout>
        <c:manualLayout>
          <c:xMode val="edge"/>
          <c:yMode val="edge"/>
          <c:x val="0.31811982008473161"/>
          <c:y val="3.4848484848484837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373465000699095"/>
          <c:y val="0.25454601950022077"/>
          <c:w val="0.58506342603942318"/>
          <c:h val="0.6409105133844929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Feuil2!$Q$13:$V$13</c:f>
              <c:strCache>
                <c:ptCount val="6"/>
                <c:pt idx="0">
                  <c:v>&lt;25</c:v>
                </c:pt>
                <c:pt idx="1">
                  <c:v>&lt;50</c:v>
                </c:pt>
                <c:pt idx="2">
                  <c:v>&lt;100</c:v>
                </c:pt>
                <c:pt idx="3">
                  <c:v>&lt;150</c:v>
                </c:pt>
                <c:pt idx="4">
                  <c:v>&lt;200</c:v>
                </c:pt>
                <c:pt idx="5">
                  <c:v>200,,,</c:v>
                </c:pt>
              </c:strCache>
            </c:strRef>
          </c:cat>
          <c:val>
            <c:numRef>
              <c:f>Feuil2!$Q$14:$V$14</c:f>
              <c:numCache>
                <c:formatCode>General</c:formatCode>
                <c:ptCount val="6"/>
                <c:pt idx="0">
                  <c:v>21</c:v>
                </c:pt>
                <c:pt idx="1">
                  <c:v>19</c:v>
                </c:pt>
                <c:pt idx="2">
                  <c:v>27</c:v>
                </c:pt>
                <c:pt idx="3">
                  <c:v>13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400"/>
              <a:t>Basse-Normandie</a:t>
            </a:r>
          </a:p>
        </c:rich>
      </c:tx>
      <c:layout>
        <c:manualLayout>
          <c:xMode val="edge"/>
          <c:yMode val="edge"/>
          <c:x val="0.18574404466798353"/>
          <c:y val="3.539309808488715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666714138648124"/>
          <c:y val="0.27649831801356839"/>
          <c:w val="0.55833560520672687"/>
          <c:h val="0.61751291023030253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Feuil2!$Y$13:$AD$13</c:f>
              <c:strCache>
                <c:ptCount val="6"/>
                <c:pt idx="0">
                  <c:v>&lt;25</c:v>
                </c:pt>
                <c:pt idx="1">
                  <c:v>&lt;50</c:v>
                </c:pt>
                <c:pt idx="2">
                  <c:v>&lt;100</c:v>
                </c:pt>
                <c:pt idx="3">
                  <c:v>&lt;150</c:v>
                </c:pt>
                <c:pt idx="4">
                  <c:v>&lt;200</c:v>
                </c:pt>
                <c:pt idx="5">
                  <c:v>200,,,</c:v>
                </c:pt>
              </c:strCache>
            </c:strRef>
          </c:cat>
          <c:val>
            <c:numRef>
              <c:f>Feuil2!$Y$14:$AD$14</c:f>
              <c:numCache>
                <c:formatCode>General</c:formatCode>
                <c:ptCount val="6"/>
                <c:pt idx="0">
                  <c:v>25</c:v>
                </c:pt>
                <c:pt idx="1">
                  <c:v>24</c:v>
                </c:pt>
                <c:pt idx="2">
                  <c:v>102</c:v>
                </c:pt>
                <c:pt idx="3">
                  <c:v>54</c:v>
                </c:pt>
                <c:pt idx="4">
                  <c:v>12</c:v>
                </c:pt>
                <c:pt idx="5">
                  <c:v>5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Calvados</a:t>
            </a:r>
          </a:p>
        </c:rich>
      </c:tx>
      <c:layout>
        <c:manualLayout>
          <c:xMode val="edge"/>
          <c:yMode val="edge"/>
          <c:x val="0.35802613018474716"/>
          <c:y val="4.090918170539263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522680051922812"/>
          <c:y val="0.24090962559842488"/>
          <c:w val="0.54321205959064556"/>
          <c:h val="0.60000133167909853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96969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Feuil2!$A$27:$F$27</c:f>
              <c:strCache>
                <c:ptCount val="6"/>
                <c:pt idx="0">
                  <c:v>&lt;25</c:v>
                </c:pt>
                <c:pt idx="1">
                  <c:v>&lt;50</c:v>
                </c:pt>
                <c:pt idx="2">
                  <c:v>&lt;100</c:v>
                </c:pt>
                <c:pt idx="3">
                  <c:v>&lt;150</c:v>
                </c:pt>
                <c:pt idx="4">
                  <c:v>&lt;200</c:v>
                </c:pt>
                <c:pt idx="5">
                  <c:v>200,,,</c:v>
                </c:pt>
              </c:strCache>
            </c:strRef>
          </c:cat>
          <c:val>
            <c:numRef>
              <c:f>Feuil2!$A$28:$F$28</c:f>
              <c:numCache>
                <c:formatCode>General</c:formatCode>
                <c:ptCount val="6"/>
                <c:pt idx="0">
                  <c:v>40</c:v>
                </c:pt>
                <c:pt idx="1">
                  <c:v>14</c:v>
                </c:pt>
                <c:pt idx="2">
                  <c:v>15</c:v>
                </c:pt>
                <c:pt idx="3">
                  <c:v>7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Manche</a:t>
            </a:r>
          </a:p>
        </c:rich>
      </c:tx>
      <c:layout>
        <c:manualLayout>
          <c:xMode val="edge"/>
          <c:yMode val="edge"/>
          <c:x val="0.37500152588511532"/>
          <c:y val="4.090918170539263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250045776553452"/>
          <c:y val="0.27272787803595272"/>
          <c:w val="0.57083565606957154"/>
          <c:h val="0.62272865484875994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Feuil2!$I$27:$N$27</c:f>
              <c:strCache>
                <c:ptCount val="6"/>
                <c:pt idx="0">
                  <c:v>&lt;25</c:v>
                </c:pt>
                <c:pt idx="1">
                  <c:v>&lt;50</c:v>
                </c:pt>
                <c:pt idx="2">
                  <c:v>&lt;100</c:v>
                </c:pt>
                <c:pt idx="3">
                  <c:v>&lt;150</c:v>
                </c:pt>
                <c:pt idx="4">
                  <c:v>&lt;200</c:v>
                </c:pt>
                <c:pt idx="5">
                  <c:v>200,,,</c:v>
                </c:pt>
              </c:strCache>
            </c:strRef>
          </c:cat>
          <c:val>
            <c:numRef>
              <c:f>Feuil2!$I$28:$N$28</c:f>
              <c:numCache>
                <c:formatCode>General</c:formatCode>
                <c:ptCount val="6"/>
                <c:pt idx="0">
                  <c:v>17</c:v>
                </c:pt>
                <c:pt idx="1">
                  <c:v>16</c:v>
                </c:pt>
                <c:pt idx="2">
                  <c:v>30</c:v>
                </c:pt>
                <c:pt idx="3">
                  <c:v>21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Basse-Normandie</a:t>
            </a:r>
          </a:p>
        </c:rich>
      </c:tx>
      <c:layout>
        <c:manualLayout>
          <c:xMode val="edge"/>
          <c:yMode val="edge"/>
          <c:x val="0.23236561601565717"/>
          <c:y val="4.128440366972476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61828080078285"/>
          <c:y val="0.27522935779816515"/>
          <c:w val="0.56016711003774411"/>
          <c:h val="0.61926605504587162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66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Feuil2!$Y$27:$AD$27</c:f>
              <c:strCache>
                <c:ptCount val="6"/>
                <c:pt idx="0">
                  <c:v>&lt;25</c:v>
                </c:pt>
                <c:pt idx="1">
                  <c:v>&lt;50</c:v>
                </c:pt>
                <c:pt idx="2">
                  <c:v>&lt;100</c:v>
                </c:pt>
                <c:pt idx="3">
                  <c:v>&lt;150</c:v>
                </c:pt>
                <c:pt idx="4">
                  <c:v>&lt;200</c:v>
                </c:pt>
                <c:pt idx="5">
                  <c:v>200,,,</c:v>
                </c:pt>
              </c:strCache>
            </c:strRef>
          </c:cat>
          <c:val>
            <c:numRef>
              <c:f>Feuil2!$Y$28:$AD$28</c:f>
              <c:numCache>
                <c:formatCode>General</c:formatCode>
                <c:ptCount val="6"/>
                <c:pt idx="0">
                  <c:v>90</c:v>
                </c:pt>
                <c:pt idx="1">
                  <c:v>51</c:v>
                </c:pt>
                <c:pt idx="2">
                  <c:v>45</c:v>
                </c:pt>
                <c:pt idx="3">
                  <c:v>28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4B28-712D-4335-8C43-2BB826354E99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BC0F5-08FA-4BA5-A2D6-1663A9D961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BC0F5-08FA-4BA5-A2D6-1663A9D961D2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EF143-182A-490F-9B50-613A0BB4561B}" type="datetimeFigureOut">
              <a:rPr lang="fr-FR" smtClean="0"/>
              <a:pPr/>
              <a:t>09/01/2015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C7A60-7570-4F00-A486-7F909D7380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26" Type="http://schemas.openxmlformats.org/officeDocument/2006/relationships/image" Target="../media/image76.jpeg"/><Relationship Id="rId39" Type="http://schemas.openxmlformats.org/officeDocument/2006/relationships/image" Target="../media/image89.jpeg"/><Relationship Id="rId3" Type="http://schemas.openxmlformats.org/officeDocument/2006/relationships/image" Target="../media/image53.jpeg"/><Relationship Id="rId21" Type="http://schemas.openxmlformats.org/officeDocument/2006/relationships/image" Target="../media/image71.jpeg"/><Relationship Id="rId34" Type="http://schemas.openxmlformats.org/officeDocument/2006/relationships/image" Target="../media/image84.pn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jpe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29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24" Type="http://schemas.openxmlformats.org/officeDocument/2006/relationships/image" Target="../media/image74.jpeg"/><Relationship Id="rId32" Type="http://schemas.openxmlformats.org/officeDocument/2006/relationships/image" Target="../media/image82.png"/><Relationship Id="rId37" Type="http://schemas.openxmlformats.org/officeDocument/2006/relationships/image" Target="../media/image87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28" Type="http://schemas.openxmlformats.org/officeDocument/2006/relationships/image" Target="../media/image78.jpeg"/><Relationship Id="rId36" Type="http://schemas.openxmlformats.org/officeDocument/2006/relationships/image" Target="../media/image86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31" Type="http://schemas.openxmlformats.org/officeDocument/2006/relationships/image" Target="../media/image81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Relationship Id="rId27" Type="http://schemas.openxmlformats.org/officeDocument/2006/relationships/image" Target="../media/image77.jpeg"/><Relationship Id="rId30" Type="http://schemas.openxmlformats.org/officeDocument/2006/relationships/image" Target="../media/image80.jpeg"/><Relationship Id="rId35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cole\Desktop\diaporama\LOGO ATLAS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934670"/>
            <a:ext cx="2597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Année 5</a:t>
            </a:r>
            <a:endParaRPr lang="fr-F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Nicole\Desktop\diaporama\stage Orbec\P1020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cole\Desktop\diaporama\stage Orbec\P1020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4" name="Picture 6" descr="C:\Users\Nicole\Desktop\diaporama\stage Orbec\P1020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5391771" cy="7189028"/>
          </a:xfrm>
          <a:prstGeom prst="rect">
            <a:avLst/>
          </a:prstGeom>
          <a:noFill/>
        </p:spPr>
      </p:pic>
      <p:pic>
        <p:nvPicPr>
          <p:cNvPr id="2053" name="Picture 5" descr="C:\Users\Nicole\Desktop\diaporama\stage Orbec\P102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Bilan du stage</a:t>
            </a:r>
            <a:b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177 espèces observées dont 62 noctuelles </a:t>
            </a:r>
          </a:p>
          <a:p>
            <a:r>
              <a:rPr lang="fr-FR" dirty="0" smtClean="0"/>
              <a:t>538 données sur 4 mailles</a:t>
            </a:r>
          </a:p>
          <a:p>
            <a:r>
              <a:rPr lang="fr-FR" sz="2000" dirty="0" smtClean="0"/>
              <a:t>BQ83 </a:t>
            </a:r>
          </a:p>
          <a:p>
            <a:r>
              <a:rPr lang="fr-FR" sz="2000" dirty="0" smtClean="0"/>
              <a:t>BQ93 </a:t>
            </a:r>
          </a:p>
          <a:p>
            <a:r>
              <a:rPr lang="fr-FR" sz="2000" dirty="0" smtClean="0"/>
              <a:t>CQ12 </a:t>
            </a:r>
          </a:p>
          <a:p>
            <a:r>
              <a:rPr lang="fr-FR" sz="2000" dirty="0" smtClean="0"/>
              <a:t>CQ13</a:t>
            </a:r>
            <a:endParaRPr lang="fr-FR" sz="2000" dirty="0"/>
          </a:p>
        </p:txBody>
      </p:sp>
      <p:pic>
        <p:nvPicPr>
          <p:cNvPr id="5122" name="Picture 2" descr="C:\Users\Nicole\Dropbox\ATLAS NOCTUELLES\Dossiers monographies\E à J\Enargia paleacea\Enargia paleacea 12 juillet 2014 Livarot 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924944"/>
            <a:ext cx="4320480" cy="32403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75856" y="6165304"/>
            <a:ext cx="3308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/>
              <a:t>Enargia</a:t>
            </a:r>
            <a:r>
              <a:rPr lang="fr-FR" i="1" dirty="0" smtClean="0"/>
              <a:t> </a:t>
            </a:r>
            <a:r>
              <a:rPr lang="fr-FR" i="1" dirty="0" err="1" smtClean="0"/>
              <a:t>paleacea</a:t>
            </a:r>
            <a:r>
              <a:rPr lang="fr-FR" i="1" dirty="0" smtClean="0"/>
              <a:t>  </a:t>
            </a:r>
            <a:r>
              <a:rPr lang="fr-FR" dirty="0" smtClean="0"/>
              <a:t>forêt de Livarot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04664"/>
            <a:ext cx="3754760" cy="57606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 juillet 2014</a:t>
            </a:r>
            <a:b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347864" y="692696"/>
            <a:ext cx="5534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Animation au </a:t>
            </a:r>
            <a:r>
              <a:rPr lang="fr-FR" sz="2400" dirty="0" err="1" smtClean="0"/>
              <a:t>Souprat</a:t>
            </a:r>
            <a:r>
              <a:rPr lang="fr-FR" sz="2400" dirty="0" smtClean="0"/>
              <a:t> (Forêt de </a:t>
            </a:r>
            <a:r>
              <a:rPr lang="fr-FR" sz="2400" dirty="0" err="1" smtClean="0"/>
              <a:t>Multonne</a:t>
            </a:r>
            <a:r>
              <a:rPr lang="fr-FR" dirty="0" smtClean="0"/>
              <a:t>) </a:t>
            </a:r>
            <a:endParaRPr lang="fr-FR" dirty="0"/>
          </a:p>
        </p:txBody>
      </p:sp>
      <p:pic>
        <p:nvPicPr>
          <p:cNvPr id="3074" name="Picture 2" descr="C:\Users\Nicole\Desktop\diaporama\17072014  Animation au Souprat (Forêt de Multonn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132856"/>
            <a:ext cx="4304109" cy="4304109"/>
          </a:xfrm>
          <a:prstGeom prst="rect">
            <a:avLst/>
          </a:prstGeom>
          <a:noFill/>
        </p:spPr>
      </p:pic>
      <p:pic>
        <p:nvPicPr>
          <p:cNvPr id="5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851920" cy="2678958"/>
          </a:xfrm>
          <a:prstGeom prst="rect">
            <a:avLst/>
          </a:prstGeom>
          <a:noFill/>
        </p:spPr>
      </p:pic>
      <p:cxnSp>
        <p:nvCxnSpPr>
          <p:cNvPr id="9" name="Connecteur droit avec flèche 8"/>
          <p:cNvCxnSpPr>
            <a:stCxn id="5" idx="1"/>
          </p:cNvCxnSpPr>
          <p:nvPr/>
        </p:nvCxnSpPr>
        <p:spPr>
          <a:xfrm>
            <a:off x="0" y="2608239"/>
            <a:ext cx="2555776" cy="7487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8100392" y="6488668"/>
            <a:ext cx="83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Sylvain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02 août 2014</a:t>
            </a:r>
            <a:b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44008" y="764704"/>
            <a:ext cx="20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Forêt de </a:t>
            </a:r>
            <a:r>
              <a:rPr lang="fr-FR" sz="2400" dirty="0" err="1" smtClean="0"/>
              <a:t>Cerisy</a:t>
            </a:r>
            <a:endParaRPr lang="fr-FR" sz="2400" dirty="0"/>
          </a:p>
        </p:txBody>
      </p:sp>
      <p:pic>
        <p:nvPicPr>
          <p:cNvPr id="1026" name="Picture 2" descr="C:\Users\Nicole\Desktop\diaporama\Cerisy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80928"/>
            <a:ext cx="6753571" cy="3804379"/>
          </a:xfrm>
          <a:prstGeom prst="rect">
            <a:avLst/>
          </a:prstGeom>
          <a:noFill/>
        </p:spPr>
      </p:pic>
      <p:pic>
        <p:nvPicPr>
          <p:cNvPr id="6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3303416" cy="2297481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 flipV="1">
            <a:off x="0" y="1772816"/>
            <a:ext cx="154766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cole\Desktop\diaporama\Curieux collevil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132856"/>
            <a:ext cx="5839152" cy="4379364"/>
          </a:xfrm>
          <a:prstGeom prst="rect">
            <a:avLst/>
          </a:prstGeom>
          <a:noFill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85010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09 septembre 2014</a:t>
            </a:r>
            <a:b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55776" y="764704"/>
            <a:ext cx="570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Chasse à </a:t>
            </a:r>
            <a:r>
              <a:rPr lang="fr-FR" sz="2400" dirty="0" err="1" smtClean="0"/>
              <a:t>Colleville</a:t>
            </a:r>
            <a:r>
              <a:rPr lang="fr-FR" sz="2400" dirty="0" smtClean="0"/>
              <a:t> par les Curieux de Nature</a:t>
            </a:r>
            <a:endParaRPr lang="fr-FR" sz="2400" dirty="0"/>
          </a:p>
        </p:txBody>
      </p:sp>
      <p:pic>
        <p:nvPicPr>
          <p:cNvPr id="7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623766" cy="2520280"/>
          </a:xfrm>
          <a:prstGeom prst="rect">
            <a:avLst/>
          </a:prstGeom>
          <a:noFill/>
        </p:spPr>
      </p:pic>
      <p:cxnSp>
        <p:nvCxnSpPr>
          <p:cNvPr id="9" name="Connecteur droit avec flèche 8"/>
          <p:cNvCxnSpPr/>
          <p:nvPr/>
        </p:nvCxnSpPr>
        <p:spPr>
          <a:xfrm flipV="1">
            <a:off x="0" y="1916832"/>
            <a:ext cx="1691680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8426944" y="6488668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404664"/>
            <a:ext cx="4644008" cy="57606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26 septembre 2014</a:t>
            </a:r>
            <a:b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483768" y="836712"/>
            <a:ext cx="6660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Animation à la RNR de </a:t>
            </a:r>
            <a:r>
              <a:rPr lang="fr-FR" sz="2400" dirty="0" err="1" smtClean="0"/>
              <a:t>Tessé</a:t>
            </a:r>
            <a:r>
              <a:rPr lang="fr-FR" sz="2400" dirty="0" smtClean="0"/>
              <a:t> (72) Sylvain Montagner </a:t>
            </a:r>
          </a:p>
          <a:p>
            <a:pPr algn="ctr"/>
            <a:r>
              <a:rPr lang="fr-FR" sz="2400" dirty="0" smtClean="0"/>
              <a:t>et François Radigue</a:t>
            </a:r>
            <a:endParaRPr lang="fr-FR" sz="2400" dirty="0"/>
          </a:p>
        </p:txBody>
      </p:sp>
      <p:pic>
        <p:nvPicPr>
          <p:cNvPr id="4098" name="Picture 2" descr="C:\Users\Nicole\Desktop\diaporama\Téssé  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56992"/>
            <a:ext cx="3223989" cy="3223989"/>
          </a:xfrm>
          <a:prstGeom prst="rect">
            <a:avLst/>
          </a:prstGeom>
          <a:noFill/>
        </p:spPr>
      </p:pic>
      <p:pic>
        <p:nvPicPr>
          <p:cNvPr id="4099" name="Picture 3" descr="C:\Users\Nicole\Desktop\diaporama\Téssé 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73016"/>
            <a:ext cx="2952328" cy="2952328"/>
          </a:xfrm>
          <a:prstGeom prst="rect">
            <a:avLst/>
          </a:prstGeom>
          <a:noFill/>
        </p:spPr>
      </p:pic>
      <p:pic>
        <p:nvPicPr>
          <p:cNvPr id="6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3528392" cy="2453948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>
            <a:off x="323528" y="3212976"/>
            <a:ext cx="288032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4149080"/>
            <a:ext cx="4176464" cy="148878"/>
          </a:xfrm>
        </p:spPr>
        <p:txBody>
          <a:bodyPr>
            <a:noAutofit/>
          </a:bodyPr>
          <a:lstStyle/>
          <a:p>
            <a:r>
              <a:rPr lang="fr-FR" sz="1800" b="1" dirty="0" smtClean="0"/>
              <a:t>Nombre de noctuelles</a:t>
            </a:r>
            <a:endParaRPr lang="fr-FR" sz="1800" b="1" dirty="0"/>
          </a:p>
        </p:txBody>
      </p:sp>
      <p:graphicFrame>
        <p:nvGraphicFramePr>
          <p:cNvPr id="9" name="Graphique 8"/>
          <p:cNvGraphicFramePr/>
          <p:nvPr/>
        </p:nvGraphicFramePr>
        <p:xfrm>
          <a:off x="899592" y="4293096"/>
          <a:ext cx="734481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547664" y="1196752"/>
          <a:ext cx="6696745" cy="273630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827279"/>
                <a:gridCol w="1289822"/>
                <a:gridCol w="1289822"/>
                <a:gridCol w="1289822"/>
              </a:tblGrid>
              <a:tr h="41459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/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2012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2013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2014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67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/>
                        <a:t>Données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5190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5385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smtClean="0"/>
                        <a:t>7080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67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/>
                        <a:t>Mailles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144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139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161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67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/>
                        <a:t>Noctuelles observées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245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265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267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67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/>
                        <a:t>Sites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259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280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325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67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/>
                        <a:t>Contributeurs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/>
                        <a:t>80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114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102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673"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67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smtClean="0"/>
                        <a:t>Nouveaux</a:t>
                      </a:r>
                      <a:r>
                        <a:rPr lang="fr-FR" sz="1600" u="none" strike="noStrike" baseline="0" dirty="0" smtClean="0"/>
                        <a:t> points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1790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/>
                        <a:t>2391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/>
                        <a:t>1859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779912" y="0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Bilan</a:t>
            </a:r>
            <a:endParaRPr lang="fr-FR" sz="3600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51520" y="836712"/>
          <a:ext cx="2286000" cy="238125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données du 11 janvier au 30 novembre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7596336" y="5589240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2014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547664" y="1628800"/>
            <a:ext cx="669674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47664" y="1988840"/>
            <a:ext cx="669674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47664" y="2348880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664" y="2636912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47664" y="2924944"/>
            <a:ext cx="669674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47664" y="3284984"/>
            <a:ext cx="66967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  <p:bldP spid="11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C:\Users\Nicole\Desktop\diaporama\a 2013 chiff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80032"/>
          </a:xfrm>
          <a:prstGeom prst="rect">
            <a:avLst/>
          </a:prstGeom>
          <a:noFill/>
        </p:spPr>
      </p:pic>
      <p:pic>
        <p:nvPicPr>
          <p:cNvPr id="6" name="Picture 2" descr="C:\Users\Nicole\Desktop\diaporama\a Bilan 2014 copi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32656"/>
            <a:ext cx="9144000" cy="626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cole\Desktop\diaporama\a 2013 chiff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5472608" cy="3748630"/>
          </a:xfrm>
          <a:prstGeom prst="rect">
            <a:avLst/>
          </a:prstGeom>
          <a:noFill/>
        </p:spPr>
      </p:pic>
      <p:pic>
        <p:nvPicPr>
          <p:cNvPr id="4" name="Picture 2" descr="C:\Users\Nicole\Desktop\diaporama\a Bilan 2014 copi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3212976"/>
            <a:ext cx="5760640" cy="39454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11760" y="4941168"/>
            <a:ext cx="1008112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835696" y="2060848"/>
            <a:ext cx="108012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123728" y="3645024"/>
            <a:ext cx="5040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452320" y="69269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956376" y="35010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2014</a:t>
            </a:r>
            <a:endParaRPr lang="fr-FR" dirty="0"/>
          </a:p>
        </p:txBody>
      </p:sp>
      <p:pic>
        <p:nvPicPr>
          <p:cNvPr id="1026" name="Picture 2" descr="C:\Users\Nicole\Desktop\diaporama\lége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2247538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cole\Desktop\diaporama\Réunion atlas 2014\Groupe 2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1124744"/>
            <a:ext cx="10046275" cy="573325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33117" y="260648"/>
            <a:ext cx="3320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 janvier2014</a:t>
            </a:r>
            <a:endParaRPr lang="fr-F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icole\Desktop\diaporama\carte bilan début atlas  2009  (2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0"/>
            <a:ext cx="5391496" cy="369306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64288" y="5486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2009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52320" y="35730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2014</a:t>
            </a:r>
            <a:endParaRPr lang="fr-FR" dirty="0"/>
          </a:p>
        </p:txBody>
      </p:sp>
      <p:pic>
        <p:nvPicPr>
          <p:cNvPr id="3074" name="Picture 2" descr="C:\Users\Nicole\Desktop\diaporama\a Bilan 2014 copi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3142683"/>
            <a:ext cx="5424611" cy="371531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123728" y="4941168"/>
            <a:ext cx="1152128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Densité pronuba 2009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0"/>
            <a:ext cx="4509893" cy="342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Nicole\Documents\A Atlas Basse-Normandie\Cartes\Cartes noctuelles BN 2012\cartew_2012_Noctua_pronuba_Linnaeus,_1758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263146"/>
            <a:ext cx="4493568" cy="359485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364088" y="260648"/>
            <a:ext cx="254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err="1" smtClean="0"/>
              <a:t>Noctua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pronuba</a:t>
            </a:r>
            <a:endParaRPr lang="fr-FR" sz="28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3059832" y="335699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2013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100392" y="335699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2014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63888" y="11663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2009</a:t>
            </a:r>
            <a:endParaRPr lang="fr-FR" dirty="0"/>
          </a:p>
        </p:txBody>
      </p:sp>
      <p:pic>
        <p:nvPicPr>
          <p:cNvPr id="11" name="Picture 15" descr="noctua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 rot="1459456">
            <a:off x="5209546" y="1047809"/>
            <a:ext cx="2743519" cy="212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Nicole\Documents\A Atlas Basse-Normandie\Cartes 2014\Noctua pronuba Linnaeus 17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858926"/>
            <a:ext cx="4103886" cy="2999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9"/>
          <p:cNvGraphicFramePr>
            <a:graphicFrameLocks/>
          </p:cNvGraphicFramePr>
          <p:nvPr/>
        </p:nvGraphicFramePr>
        <p:xfrm>
          <a:off x="4499992" y="836712"/>
          <a:ext cx="237626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1"/>
          <p:cNvGraphicFramePr>
            <a:graphicFrameLocks/>
          </p:cNvGraphicFramePr>
          <p:nvPr/>
        </p:nvGraphicFramePr>
        <p:xfrm>
          <a:off x="0" y="4581128"/>
          <a:ext cx="2314575" cy="20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2"/>
          <p:cNvGraphicFramePr>
            <a:graphicFrameLocks/>
          </p:cNvGraphicFramePr>
          <p:nvPr/>
        </p:nvGraphicFramePr>
        <p:xfrm>
          <a:off x="2267744" y="4581128"/>
          <a:ext cx="2286000" cy="20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3"/>
          <p:cNvGraphicFramePr>
            <a:graphicFrameLocks/>
          </p:cNvGraphicFramePr>
          <p:nvPr/>
        </p:nvGraphicFramePr>
        <p:xfrm>
          <a:off x="4499992" y="4581128"/>
          <a:ext cx="2295525" cy="20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23528" y="40466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2010</a:t>
            </a:r>
            <a:endParaRPr lang="fr-FR" sz="2400" b="1" dirty="0"/>
          </a:p>
        </p:txBody>
      </p:sp>
      <p:graphicFrame>
        <p:nvGraphicFramePr>
          <p:cNvPr id="8" name="Chart 4"/>
          <p:cNvGraphicFramePr>
            <a:graphicFrameLocks/>
          </p:cNvGraphicFramePr>
          <p:nvPr/>
        </p:nvGraphicFramePr>
        <p:xfrm>
          <a:off x="6804248" y="4581128"/>
          <a:ext cx="2339752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251520" y="357301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2014</a:t>
            </a:r>
            <a:endParaRPr lang="fr-FR" sz="2400" b="1" dirty="0"/>
          </a:p>
        </p:txBody>
      </p:sp>
      <p:graphicFrame>
        <p:nvGraphicFramePr>
          <p:cNvPr id="10" name="Chart 5"/>
          <p:cNvGraphicFramePr>
            <a:graphicFrameLocks/>
          </p:cNvGraphicFramePr>
          <p:nvPr/>
        </p:nvGraphicFramePr>
        <p:xfrm>
          <a:off x="0" y="836712"/>
          <a:ext cx="2314575" cy="20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2555776" y="0"/>
            <a:ext cx="4227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Evolution des mailles</a:t>
            </a:r>
            <a:endParaRPr lang="fr-FR" sz="3600" dirty="0" smtClean="0"/>
          </a:p>
          <a:p>
            <a:endParaRPr lang="fr-FR" sz="2400" dirty="0"/>
          </a:p>
        </p:txBody>
      </p:sp>
      <p:graphicFrame>
        <p:nvGraphicFramePr>
          <p:cNvPr id="12" name="Chart 8"/>
          <p:cNvGraphicFramePr>
            <a:graphicFrameLocks/>
          </p:cNvGraphicFramePr>
          <p:nvPr/>
        </p:nvGraphicFramePr>
        <p:xfrm>
          <a:off x="2267744" y="836712"/>
          <a:ext cx="2286000" cy="20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/>
        </p:nvGraphicFramePr>
        <p:xfrm>
          <a:off x="0" y="4221088"/>
          <a:ext cx="2267742" cy="360040"/>
        </p:xfrm>
        <a:graphic>
          <a:graphicData uri="http://schemas.openxmlformats.org/drawingml/2006/table">
            <a:tbl>
              <a:tblPr/>
              <a:tblGrid>
                <a:gridCol w="377957"/>
                <a:gridCol w="377957"/>
                <a:gridCol w="377957"/>
                <a:gridCol w="377957"/>
                <a:gridCol w="377957"/>
                <a:gridCol w="377957"/>
              </a:tblGrid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2267744" y="2924944"/>
          <a:ext cx="2232246" cy="360040"/>
        </p:xfrm>
        <a:graphic>
          <a:graphicData uri="http://schemas.openxmlformats.org/drawingml/2006/table">
            <a:tbl>
              <a:tblPr/>
              <a:tblGrid>
                <a:gridCol w="372041"/>
                <a:gridCol w="372041"/>
                <a:gridCol w="372041"/>
                <a:gridCol w="372041"/>
                <a:gridCol w="372041"/>
                <a:gridCol w="372041"/>
              </a:tblGrid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/>
        </p:nvGraphicFramePr>
        <p:xfrm>
          <a:off x="4499992" y="2924944"/>
          <a:ext cx="2304258" cy="360040"/>
        </p:xfrm>
        <a:graphic>
          <a:graphicData uri="http://schemas.openxmlformats.org/drawingml/2006/table">
            <a:tbl>
              <a:tblPr/>
              <a:tblGrid>
                <a:gridCol w="384043"/>
                <a:gridCol w="384043"/>
                <a:gridCol w="384043"/>
                <a:gridCol w="384043"/>
                <a:gridCol w="384043"/>
                <a:gridCol w="384043"/>
              </a:tblGrid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au 23"/>
          <p:cNvGraphicFramePr>
            <a:graphicFrameLocks noGrp="1"/>
          </p:cNvGraphicFramePr>
          <p:nvPr/>
        </p:nvGraphicFramePr>
        <p:xfrm>
          <a:off x="6839742" y="2924944"/>
          <a:ext cx="2304258" cy="360040"/>
        </p:xfrm>
        <a:graphic>
          <a:graphicData uri="http://schemas.openxmlformats.org/drawingml/2006/table">
            <a:tbl>
              <a:tblPr/>
              <a:tblGrid>
                <a:gridCol w="384043"/>
                <a:gridCol w="384043"/>
                <a:gridCol w="384043"/>
                <a:gridCol w="384043"/>
                <a:gridCol w="384043"/>
                <a:gridCol w="384043"/>
              </a:tblGrid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0" y="2924944"/>
          <a:ext cx="2267742" cy="360040"/>
        </p:xfrm>
        <a:graphic>
          <a:graphicData uri="http://schemas.openxmlformats.org/drawingml/2006/table">
            <a:tbl>
              <a:tblPr/>
              <a:tblGrid>
                <a:gridCol w="377957"/>
                <a:gridCol w="377957"/>
                <a:gridCol w="377957"/>
                <a:gridCol w="377957"/>
                <a:gridCol w="377957"/>
                <a:gridCol w="377957"/>
              </a:tblGrid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2267744" y="4221088"/>
          <a:ext cx="2304258" cy="360040"/>
        </p:xfrm>
        <a:graphic>
          <a:graphicData uri="http://schemas.openxmlformats.org/drawingml/2006/table">
            <a:tbl>
              <a:tblPr/>
              <a:tblGrid>
                <a:gridCol w="384043"/>
                <a:gridCol w="384043"/>
                <a:gridCol w="384043"/>
                <a:gridCol w="384043"/>
                <a:gridCol w="384043"/>
                <a:gridCol w="384043"/>
              </a:tblGrid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au 28"/>
          <p:cNvGraphicFramePr>
            <a:graphicFrameLocks noGrp="1"/>
          </p:cNvGraphicFramePr>
          <p:nvPr/>
        </p:nvGraphicFramePr>
        <p:xfrm>
          <a:off x="4572000" y="4221088"/>
          <a:ext cx="2232246" cy="360040"/>
        </p:xfrm>
        <a:graphic>
          <a:graphicData uri="http://schemas.openxmlformats.org/drawingml/2006/table">
            <a:tbl>
              <a:tblPr/>
              <a:tblGrid>
                <a:gridCol w="372041"/>
                <a:gridCol w="372041"/>
                <a:gridCol w="372041"/>
                <a:gridCol w="372041"/>
                <a:gridCol w="372041"/>
                <a:gridCol w="372041"/>
              </a:tblGrid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au 29"/>
          <p:cNvGraphicFramePr>
            <a:graphicFrameLocks noGrp="1"/>
          </p:cNvGraphicFramePr>
          <p:nvPr/>
        </p:nvGraphicFramePr>
        <p:xfrm>
          <a:off x="6804246" y="4221088"/>
          <a:ext cx="2339754" cy="360040"/>
        </p:xfrm>
        <a:graphic>
          <a:graphicData uri="http://schemas.openxmlformats.org/drawingml/2006/table">
            <a:tbl>
              <a:tblPr/>
              <a:tblGrid>
                <a:gridCol w="389959"/>
                <a:gridCol w="389959"/>
                <a:gridCol w="389959"/>
                <a:gridCol w="389959"/>
                <a:gridCol w="389959"/>
                <a:gridCol w="389959"/>
              </a:tblGrid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Chart 10"/>
          <p:cNvGraphicFramePr>
            <a:graphicFrameLocks/>
          </p:cNvGraphicFramePr>
          <p:nvPr/>
        </p:nvGraphicFramePr>
        <p:xfrm>
          <a:off x="6848475" y="836712"/>
          <a:ext cx="2295525" cy="207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835696" y="2132856"/>
          <a:ext cx="6048672" cy="228625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71734"/>
                <a:gridCol w="2363314"/>
                <a:gridCol w="2613624"/>
              </a:tblGrid>
              <a:tr h="45725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Nombre</a:t>
                      </a:r>
                      <a:r>
                        <a:rPr lang="fr-FR" baseline="0" dirty="0" smtClean="0"/>
                        <a:t> de mailles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Moyenne /maille</a:t>
                      </a:r>
                      <a:endParaRPr lang="fr-FR" dirty="0"/>
                    </a:p>
                  </a:txBody>
                  <a:tcPr/>
                </a:tc>
              </a:tr>
              <a:tr h="457250">
                <a:tc>
                  <a:txBody>
                    <a:bodyPr/>
                    <a:lstStyle/>
                    <a:p>
                      <a:r>
                        <a:rPr lang="fr-FR" dirty="0" smtClean="0"/>
                        <a:t>Calvados 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77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78,22</a:t>
                      </a:r>
                      <a:endParaRPr lang="fr-FR" b="1" dirty="0"/>
                    </a:p>
                  </a:txBody>
                  <a:tcPr/>
                </a:tc>
              </a:tr>
              <a:tr h="457250">
                <a:tc>
                  <a:txBody>
                    <a:bodyPr/>
                    <a:lstStyle/>
                    <a:p>
                      <a:r>
                        <a:rPr lang="fr-FR" dirty="0" smtClean="0"/>
                        <a:t>Manche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89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97,64</a:t>
                      </a:r>
                      <a:endParaRPr lang="fr-FR" b="1" dirty="0"/>
                    </a:p>
                  </a:txBody>
                  <a:tcPr/>
                </a:tc>
              </a:tr>
              <a:tr h="457250">
                <a:tc>
                  <a:txBody>
                    <a:bodyPr/>
                    <a:lstStyle/>
                    <a:p>
                      <a:r>
                        <a:rPr lang="fr-FR" dirty="0" smtClean="0"/>
                        <a:t>Orne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84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58,23</a:t>
                      </a:r>
                      <a:endParaRPr lang="fr-FR" b="1" dirty="0"/>
                    </a:p>
                  </a:txBody>
                  <a:tcPr/>
                </a:tc>
              </a:tr>
              <a:tr h="457250">
                <a:tc>
                  <a:txBody>
                    <a:bodyPr/>
                    <a:lstStyle/>
                    <a:p>
                      <a:r>
                        <a:rPr lang="fr-FR" dirty="0" smtClean="0"/>
                        <a:t>BN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222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88,32</a:t>
                      </a:r>
                      <a:endParaRPr lang="fr-F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3059832" y="476672"/>
            <a:ext cx="3174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Moyenne noctuelles/ maille</a:t>
            </a:r>
            <a:endParaRPr lang="fr-FR" sz="2000" dirty="0" smtClean="0"/>
          </a:p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cole\Desktop\diaporama\Aedia funesta 18 juillet 2014 Dorceau 61 Aurélien Caba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5736"/>
            <a:ext cx="4572000" cy="3241854"/>
          </a:xfrm>
          <a:prstGeom prst="rect">
            <a:avLst/>
          </a:prstGeom>
          <a:noFill/>
        </p:spPr>
      </p:pic>
      <p:pic>
        <p:nvPicPr>
          <p:cNvPr id="1027" name="Picture 3" descr="C:\Users\Nicole\Desktop\diaporama\FUNESTA-20100720-2[1].jpg"/>
          <p:cNvPicPr>
            <a:picLocks noChangeAspect="1" noChangeArrowheads="1"/>
          </p:cNvPicPr>
          <p:nvPr/>
        </p:nvPicPr>
        <p:blipFill>
          <a:blip r:embed="rId3" cstate="print">
            <a:lum bright="-11000" contrast="-3000"/>
          </a:blip>
          <a:srcRect/>
          <a:stretch>
            <a:fillRect/>
          </a:stretch>
        </p:blipFill>
        <p:spPr bwMode="auto">
          <a:xfrm>
            <a:off x="539552" y="4149080"/>
            <a:ext cx="3227851" cy="2420888"/>
          </a:xfrm>
          <a:prstGeom prst="rect">
            <a:avLst/>
          </a:prstGeom>
          <a:noFill/>
        </p:spPr>
      </p:pic>
      <p:pic>
        <p:nvPicPr>
          <p:cNvPr id="1028" name="Picture 4" descr="C:\Users\Nicole\Desktop\diaporama\carte_46300[1] c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1944216" cy="1910887"/>
          </a:xfrm>
          <a:prstGeom prst="rect">
            <a:avLst/>
          </a:prstGeom>
          <a:noFill/>
        </p:spPr>
      </p:pic>
      <p:pic>
        <p:nvPicPr>
          <p:cNvPr id="2050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8944" y="3645024"/>
            <a:ext cx="4311528" cy="299860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084168" y="764704"/>
            <a:ext cx="1900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 smtClean="0"/>
              <a:t>Aedia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funesta</a:t>
            </a:r>
            <a:endParaRPr lang="fr-FR" sz="2400" i="1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8388424" y="5373216"/>
            <a:ext cx="288032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8244408" y="5373216"/>
            <a:ext cx="440432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699792" y="0"/>
            <a:ext cx="4157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Noctuelles nouvelles</a:t>
            </a:r>
            <a:endParaRPr lang="fr-FR" sz="3600" dirty="0" smtClean="0"/>
          </a:p>
          <a:p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3717032"/>
            <a:ext cx="44999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Dorceau</a:t>
            </a:r>
            <a:r>
              <a:rPr lang="fr-FR" sz="1400" dirty="0" smtClean="0"/>
              <a:t> 18 juillet 2014 Aurélien Cabaret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icole\Desktop\diaporama\Chrysodeixis chalcites 14 octobre 2014 Agon-Coutainville 50 Dethan Dominiq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680519" cy="3510389"/>
          </a:xfrm>
          <a:prstGeom prst="rect">
            <a:avLst/>
          </a:prstGeom>
          <a:noFill/>
        </p:spPr>
      </p:pic>
      <p:pic>
        <p:nvPicPr>
          <p:cNvPr id="1029" name="Picture 5" descr="C:\Users\Nicole\Desktop\diaporama\Chrysodeixis chalcites 14 octobre 2014 Agon-Coutainville 50 Dethan Dominiqu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509120"/>
            <a:ext cx="2088232" cy="2052434"/>
          </a:xfrm>
          <a:prstGeom prst="rect">
            <a:avLst/>
          </a:prstGeom>
          <a:noFill/>
        </p:spPr>
      </p:pic>
      <p:pic>
        <p:nvPicPr>
          <p:cNvPr id="5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3407"/>
            <a:ext cx="4104456" cy="2854593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/>
          <p:nvPr/>
        </p:nvCxnSpPr>
        <p:spPr>
          <a:xfrm>
            <a:off x="4572000" y="4653136"/>
            <a:ext cx="1368152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220072" y="1916832"/>
            <a:ext cx="3375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err="1" smtClean="0"/>
              <a:t>Chrysodeixis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chalcites</a:t>
            </a:r>
            <a:endParaRPr lang="fr-FR" sz="24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2699792" y="0"/>
            <a:ext cx="4157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Noctuelles nouvelles</a:t>
            </a:r>
            <a:endParaRPr lang="fr-FR" sz="3600" dirty="0" smtClean="0"/>
          </a:p>
          <a:p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4077072"/>
            <a:ext cx="48600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Agon</a:t>
            </a:r>
            <a:r>
              <a:rPr lang="fr-FR" sz="1400" dirty="0" smtClean="0"/>
              <a:t>-</a:t>
            </a:r>
            <a:r>
              <a:rPr lang="fr-FR" sz="1400" dirty="0" err="1" smtClean="0"/>
              <a:t>Coutainville</a:t>
            </a:r>
            <a:r>
              <a:rPr lang="fr-FR" sz="1400" dirty="0" smtClean="0"/>
              <a:t> 17 /10/2014 Dominique </a:t>
            </a:r>
            <a:r>
              <a:rPr lang="fr-FR" sz="1400" dirty="0" err="1" smtClean="0"/>
              <a:t>Dethan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3168352" cy="490066"/>
          </a:xfrm>
        </p:spPr>
        <p:txBody>
          <a:bodyPr>
            <a:normAutofit/>
          </a:bodyPr>
          <a:lstStyle/>
          <a:p>
            <a:r>
              <a:rPr lang="fr-FR" sz="2400" i="1" dirty="0" err="1" smtClean="0"/>
              <a:t>Lacanobia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blenna</a:t>
            </a:r>
            <a:endParaRPr lang="fr-FR" sz="2400" i="1" dirty="0"/>
          </a:p>
        </p:txBody>
      </p:sp>
      <p:pic>
        <p:nvPicPr>
          <p:cNvPr id="2050" name="Picture 2" descr="C:\Users\Nicole\Desktop\diaporama\Lacanobia blenna 28 août 2014 St-Vaast-la-Hougue 50   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816424" cy="2862318"/>
          </a:xfrm>
          <a:prstGeom prst="rect">
            <a:avLst/>
          </a:prstGeom>
          <a:noFill/>
        </p:spPr>
      </p:pic>
      <p:pic>
        <p:nvPicPr>
          <p:cNvPr id="2052" name="Picture 4" descr="C:\Users\Nicole\Desktop\diaporama\Lacanobia blenna 28 août 2014 St-Vaast-la-Hougue 50   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744416" cy="2808312"/>
          </a:xfrm>
          <a:prstGeom prst="rect">
            <a:avLst/>
          </a:prstGeom>
          <a:noFill/>
        </p:spPr>
      </p:pic>
      <p:pic>
        <p:nvPicPr>
          <p:cNvPr id="2053" name="Picture 5" descr="C:\Users\Nicole\Dropbox\ATLAS NOCTUELLES\Dossiers monographies\L à N\Lacanobia blenna\St-Vaast-la-Houg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3456385" cy="2592289"/>
          </a:xfrm>
          <a:prstGeom prst="rect">
            <a:avLst/>
          </a:prstGeom>
          <a:noFill/>
        </p:spPr>
      </p:pic>
      <p:pic>
        <p:nvPicPr>
          <p:cNvPr id="7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77072"/>
            <a:ext cx="3744416" cy="2604190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 flipV="1">
            <a:off x="4572000" y="4437112"/>
            <a:ext cx="2016224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699792" y="0"/>
            <a:ext cx="4157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Noctuelles nouvelles</a:t>
            </a:r>
            <a:endParaRPr lang="fr-FR" sz="3600" dirty="0" smtClean="0"/>
          </a:p>
          <a:p>
            <a:endParaRPr lang="fr-FR" sz="2400" dirty="0"/>
          </a:p>
        </p:txBody>
      </p:sp>
      <p:pic>
        <p:nvPicPr>
          <p:cNvPr id="2054" name="Picture 6" descr="C:\Users\Nicole\Desktop\diaporama\Lacanobia blenna 28 août 2014 St-Vaast-la-Hougue 50    (2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3851920" y="5445224"/>
            <a:ext cx="1152128" cy="1132377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0" y="3789040"/>
            <a:ext cx="51337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St-</a:t>
            </a:r>
            <a:r>
              <a:rPr lang="fr-FR" sz="1400" dirty="0" err="1" smtClean="0"/>
              <a:t>Vaast</a:t>
            </a:r>
            <a:r>
              <a:rPr lang="fr-FR" sz="1400" dirty="0" smtClean="0"/>
              <a:t>-la-Hougue 06 août 2014 Audrey </a:t>
            </a:r>
            <a:r>
              <a:rPr lang="fr-FR" sz="1400" dirty="0" err="1" smtClean="0"/>
              <a:t>Hemon</a:t>
            </a:r>
            <a:r>
              <a:rPr lang="fr-FR" sz="1400" dirty="0" smtClean="0"/>
              <a:t> &amp; Benoît Lecaplain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076056" y="3789040"/>
            <a:ext cx="35903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26 août  Michel </a:t>
            </a:r>
            <a:r>
              <a:rPr lang="fr-FR" sz="1400" dirty="0" err="1" smtClean="0"/>
              <a:t>Jeannet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Nicole\Documents\A Atlas Basse-Normandie\Cartes\2014 sans légend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11500"/>
              </a:clrFrom>
              <a:clrTo>
                <a:srgbClr val="1115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96752"/>
            <a:ext cx="7056784" cy="48331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06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337250" y="5247808"/>
            <a:ext cx="485782" cy="366751"/>
          </a:xfrm>
          <a:prstGeom prst="rect">
            <a:avLst/>
          </a:prstGeom>
          <a:noFill/>
        </p:spPr>
      </p:pic>
      <p:pic>
        <p:nvPicPr>
          <p:cNvPr id="4" name="Picture 40" descr="nicolas noir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532440" y="3212976"/>
            <a:ext cx="611560" cy="50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Nicole\Documents\A Atlas Basse-Normandie\Anecdotes atlas\Collection Moreau (2)a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567935" y="3717032"/>
            <a:ext cx="576065" cy="432048"/>
          </a:xfrm>
          <a:prstGeom prst="rect">
            <a:avLst/>
          </a:prstGeom>
          <a:noFill/>
        </p:spPr>
      </p:pic>
      <p:pic>
        <p:nvPicPr>
          <p:cNvPr id="7" name="Picture 5" descr="jean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536433" y="2636912"/>
            <a:ext cx="607567" cy="57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radigue (2)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8567937" y="4149080"/>
            <a:ext cx="576063" cy="579404"/>
          </a:xfrm>
          <a:prstGeom prst="rect">
            <a:avLst/>
          </a:prstGeom>
          <a:noFill/>
        </p:spPr>
      </p:pic>
      <p:pic>
        <p:nvPicPr>
          <p:cNvPr id="3074" name="Picture 2" descr="C:\Users\Nicole\Desktop\diaporama\Réunion atlas 2014\Guillaum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66486" y="5517232"/>
            <a:ext cx="577514" cy="64807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668344" y="2924944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/>
              <a:t>J.Le</a:t>
            </a:r>
            <a:r>
              <a:rPr lang="fr-FR" sz="1600" dirty="0" smtClean="0"/>
              <a:t> Page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6296" y="2780928"/>
            <a:ext cx="1403648" cy="2880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52320" y="3789040"/>
            <a:ext cx="1224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Andalus" pitchFamily="18" charset="-78"/>
                <a:cs typeface="Andalus" pitchFamily="18" charset="-78"/>
              </a:rPr>
              <a:t>P-A </a:t>
            </a:r>
            <a:r>
              <a:rPr lang="fr-FR" sz="1600" dirty="0" smtClean="0">
                <a:cs typeface="Andalus" pitchFamily="18" charset="-78"/>
              </a:rPr>
              <a:t>Moreau</a:t>
            </a:r>
            <a:endParaRPr lang="fr-FR" sz="1600" dirty="0">
              <a:cs typeface="Andalus" pitchFamily="18" charset="-7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68344" y="3429000"/>
            <a:ext cx="903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N. </a:t>
            </a:r>
            <a:r>
              <a:rPr lang="fr-FR" sz="1600" dirty="0" err="1" smtClean="0"/>
              <a:t>Tobak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596336" y="4365104"/>
            <a:ext cx="1027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F. Radigue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596336" y="566124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G. Theude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8143983" y="4797152"/>
            <a:ext cx="106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Y. Tanneau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089865" y="5229200"/>
            <a:ext cx="1054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A. Cabaret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372200" y="5949280"/>
            <a:ext cx="1308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S. Montagner</a:t>
            </a:r>
            <a:endParaRPr lang="fr-FR" sz="1600" dirty="0"/>
          </a:p>
        </p:txBody>
      </p:sp>
      <p:pic>
        <p:nvPicPr>
          <p:cNvPr id="19" name="Picture 2" descr="C:\Users\Nicole\Documents\1 IMAGES\Activités 2011\photos réunion atlas\Groupe1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660232" y="6348438"/>
            <a:ext cx="576064" cy="509562"/>
          </a:xfrm>
          <a:prstGeom prst="rect">
            <a:avLst/>
          </a:prstGeom>
          <a:noFill/>
        </p:spPr>
      </p:pic>
      <p:sp>
        <p:nvSpPr>
          <p:cNvPr id="20" name="ZoneTexte 19"/>
          <p:cNvSpPr txBox="1"/>
          <p:nvPr/>
        </p:nvSpPr>
        <p:spPr>
          <a:xfrm>
            <a:off x="8102946" y="6093296"/>
            <a:ext cx="1041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G. </a:t>
            </a:r>
            <a:r>
              <a:rPr lang="fr-FR" sz="1600" dirty="0" err="1" smtClean="0"/>
              <a:t>Bastard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427984" y="5949280"/>
            <a:ext cx="110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D. </a:t>
            </a:r>
            <a:r>
              <a:rPr lang="fr-FR" sz="1600" dirty="0" err="1" smtClean="0"/>
              <a:t>Vaudoré</a:t>
            </a:r>
            <a:endParaRPr lang="fr-FR" sz="1600" dirty="0"/>
          </a:p>
        </p:txBody>
      </p:sp>
      <p:pic>
        <p:nvPicPr>
          <p:cNvPr id="22" name="Picture 12" descr="david vaudoré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4716016" y="6251052"/>
            <a:ext cx="661660" cy="606948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5508104" y="5949280"/>
            <a:ext cx="6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T. Plu</a:t>
            </a:r>
            <a:endParaRPr lang="fr-FR" sz="1600" dirty="0"/>
          </a:p>
        </p:txBody>
      </p:sp>
      <p:pic>
        <p:nvPicPr>
          <p:cNvPr id="24" name="Picture 2" descr="C:\Users\Nicole\Documents\1 IMAGES\Activités 2013\Réunion atlas 2012\DSC01583a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5580112" y="6270887"/>
            <a:ext cx="648072" cy="587113"/>
          </a:xfrm>
          <a:prstGeom prst="rect">
            <a:avLst/>
          </a:prstGeom>
          <a:noFill/>
        </p:spPr>
      </p:pic>
      <p:sp>
        <p:nvSpPr>
          <p:cNvPr id="25" name="ZoneTexte 24"/>
          <p:cNvSpPr txBox="1"/>
          <p:nvPr/>
        </p:nvSpPr>
        <p:spPr>
          <a:xfrm>
            <a:off x="4932040" y="5589240"/>
            <a:ext cx="1031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C. </a:t>
            </a:r>
            <a:r>
              <a:rPr lang="fr-FR" sz="1600" dirty="0" err="1" smtClean="0"/>
              <a:t>Ghestin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563888" y="5877272"/>
            <a:ext cx="878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A.leroux</a:t>
            </a:r>
            <a:endParaRPr lang="fr-FR" sz="1600" dirty="0"/>
          </a:p>
        </p:txBody>
      </p:sp>
      <p:pic>
        <p:nvPicPr>
          <p:cNvPr id="27" name="Picture 11" descr="IMG_1610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3779912" y="6183982"/>
            <a:ext cx="605695" cy="674018"/>
          </a:xfrm>
          <a:prstGeom prst="rect">
            <a:avLst/>
          </a:prstGeom>
          <a:noFill/>
        </p:spPr>
      </p:pic>
      <p:pic>
        <p:nvPicPr>
          <p:cNvPr id="28" name="Picture 18" descr="réunion janvier (3a)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2915816" y="6242258"/>
            <a:ext cx="648072" cy="61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/>
          <p:cNvSpPr txBox="1"/>
          <p:nvPr/>
        </p:nvSpPr>
        <p:spPr>
          <a:xfrm>
            <a:off x="2627784" y="5877272"/>
            <a:ext cx="1001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O. Launay</a:t>
            </a:r>
            <a:endParaRPr lang="fr-FR" sz="1600" dirty="0"/>
          </a:p>
        </p:txBody>
      </p:sp>
      <p:sp>
        <p:nvSpPr>
          <p:cNvPr id="30" name="ZoneTexte 29"/>
          <p:cNvSpPr txBox="1"/>
          <p:nvPr/>
        </p:nvSpPr>
        <p:spPr>
          <a:xfrm>
            <a:off x="1475656" y="587727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E.Lamber</a:t>
            </a:r>
            <a:r>
              <a:rPr lang="fr-FR" dirty="0" err="1" smtClean="0"/>
              <a:t>t</a:t>
            </a:r>
            <a:endParaRPr lang="fr-FR" dirty="0"/>
          </a:p>
        </p:txBody>
      </p:sp>
      <p:pic>
        <p:nvPicPr>
          <p:cNvPr id="3075" name="Picture 3" descr="C:\Users\Nicole\Desktop\diaporama\Réunion atlas 2014\etienn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5696" y="6221814"/>
            <a:ext cx="576064" cy="636186"/>
          </a:xfrm>
          <a:prstGeom prst="rect">
            <a:avLst/>
          </a:prstGeom>
          <a:noFill/>
        </p:spPr>
      </p:pic>
      <p:sp>
        <p:nvSpPr>
          <p:cNvPr id="32" name="ZoneTexte 31"/>
          <p:cNvSpPr txBox="1"/>
          <p:nvPr/>
        </p:nvSpPr>
        <p:spPr>
          <a:xfrm>
            <a:off x="2411760" y="5373216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E. Leese</a:t>
            </a:r>
            <a:endParaRPr lang="fr-FR" sz="1600" dirty="0"/>
          </a:p>
        </p:txBody>
      </p:sp>
      <p:sp>
        <p:nvSpPr>
          <p:cNvPr id="33" name="ZoneTexte 32"/>
          <p:cNvSpPr txBox="1"/>
          <p:nvPr/>
        </p:nvSpPr>
        <p:spPr>
          <a:xfrm>
            <a:off x="0" y="5517232"/>
            <a:ext cx="1655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Les coordinateurs</a:t>
            </a:r>
          </a:p>
          <a:p>
            <a:r>
              <a:rPr lang="fr-FR" sz="1600" dirty="0" smtClean="0"/>
              <a:t>&amp; Ph. </a:t>
            </a:r>
            <a:r>
              <a:rPr lang="fr-FR" sz="1600" dirty="0" err="1" smtClean="0"/>
              <a:t>Guérard</a:t>
            </a:r>
            <a:endParaRPr lang="fr-FR" sz="1600" dirty="0"/>
          </a:p>
        </p:txBody>
      </p:sp>
      <p:pic>
        <p:nvPicPr>
          <p:cNvPr id="34" name="Picture 7" descr="C:\Users\Nicole\Documents\1 IMAGES\Activités 2009\JP NIC\Nicole et Jean-Paul.JPG"/>
          <p:cNvPicPr>
            <a:picLocks noChangeAspect="1" noChangeArrowheads="1"/>
          </p:cNvPicPr>
          <p:nvPr/>
        </p:nvPicPr>
        <p:blipFill>
          <a:blip r:embed="rId16" cstate="screen">
            <a:lum bright="10000"/>
          </a:blip>
          <a:srcRect/>
          <a:stretch>
            <a:fillRect/>
          </a:stretch>
        </p:blipFill>
        <p:spPr bwMode="auto">
          <a:xfrm>
            <a:off x="0" y="6021288"/>
            <a:ext cx="620889" cy="504056"/>
          </a:xfrm>
          <a:prstGeom prst="rect">
            <a:avLst/>
          </a:prstGeom>
          <a:noFill/>
        </p:spPr>
      </p:pic>
      <p:pic>
        <p:nvPicPr>
          <p:cNvPr id="35" name="Picture 5" descr="C:\Users\Nicole\Documents\1 IMAGES\Activités 2012\Reéunion atlas 2\P1000110z.jpg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611560" y="6021288"/>
            <a:ext cx="592488" cy="504056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6516216" y="908720"/>
            <a:ext cx="26277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/>
              <a:t>A. Hughes &amp; C. </a:t>
            </a:r>
            <a:r>
              <a:rPr lang="fr-FR" sz="1600" dirty="0" err="1" smtClean="0"/>
              <a:t>Wilkings</a:t>
            </a:r>
            <a:endParaRPr lang="fr-FR" sz="1600" dirty="0"/>
          </a:p>
        </p:txBody>
      </p:sp>
      <p:pic>
        <p:nvPicPr>
          <p:cNvPr id="37" name="Picture 7" descr="charle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95928" y="1196752"/>
            <a:ext cx="648072" cy="51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 descr="anna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56376" y="1196752"/>
            <a:ext cx="5929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9" descr="stalleger1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8531932" y="2060848"/>
            <a:ext cx="61206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7236296" y="1844824"/>
            <a:ext cx="125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N. &amp; D. Calas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7812360" y="188640"/>
            <a:ext cx="937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L. Nicolle</a:t>
            </a:r>
            <a:endParaRPr lang="fr-FR" sz="16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020272" y="54868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E. Macé</a:t>
            </a:r>
            <a:endParaRPr lang="fr-FR" sz="1600" dirty="0"/>
          </a:p>
        </p:txBody>
      </p:sp>
      <p:pic>
        <p:nvPicPr>
          <p:cNvPr id="43" name="Picture 4" descr="e;macé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>
          <a:xfrm>
            <a:off x="7164288" y="0"/>
            <a:ext cx="612166" cy="620688"/>
          </a:xfrm>
          <a:prstGeom prst="rect">
            <a:avLst/>
          </a:prstGeom>
          <a:noFill/>
        </p:spPr>
      </p:pic>
      <p:sp>
        <p:nvSpPr>
          <p:cNvPr id="44" name="ZoneTexte 43"/>
          <p:cNvSpPr txBox="1"/>
          <p:nvPr/>
        </p:nvSpPr>
        <p:spPr>
          <a:xfrm>
            <a:off x="5940152" y="620688"/>
            <a:ext cx="838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B. Méry</a:t>
            </a:r>
            <a:endParaRPr lang="fr-FR" sz="1600" dirty="0"/>
          </a:p>
        </p:txBody>
      </p:sp>
      <p:pic>
        <p:nvPicPr>
          <p:cNvPr id="45" name="Picture 14" descr="benoit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5940152" y="0"/>
            <a:ext cx="720080" cy="57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ZoneTexte 45"/>
          <p:cNvSpPr txBox="1"/>
          <p:nvPr/>
        </p:nvSpPr>
        <p:spPr>
          <a:xfrm>
            <a:off x="5580112" y="1268760"/>
            <a:ext cx="1186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R. Françoise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3779912" y="548680"/>
            <a:ext cx="2057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M. </a:t>
            </a:r>
            <a:r>
              <a:rPr lang="fr-FR" sz="1600" dirty="0" err="1" smtClean="0"/>
              <a:t>Bonfils</a:t>
            </a:r>
            <a:r>
              <a:rPr lang="fr-FR" sz="1600" dirty="0" smtClean="0"/>
              <a:t> &amp; F. </a:t>
            </a:r>
            <a:r>
              <a:rPr lang="fr-FR" sz="1600" dirty="0" err="1" smtClean="0"/>
              <a:t>Guézou</a:t>
            </a:r>
            <a:endParaRPr lang="fr-FR" sz="1600" dirty="0"/>
          </a:p>
        </p:txBody>
      </p:sp>
      <p:pic>
        <p:nvPicPr>
          <p:cNvPr id="48" name="Picture 13" descr="mumu"/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4139952" y="0"/>
            <a:ext cx="648072" cy="54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2" descr="francoise"/>
          <p:cNvPicPr>
            <a:picLocks noChangeAspect="1" noChangeArrowheads="1"/>
          </p:cNvPicPr>
          <p:nvPr/>
        </p:nvPicPr>
        <p:blipFill>
          <a:blip r:embed="rId24" cstate="screen"/>
          <a:srcRect/>
          <a:stretch>
            <a:fillRect/>
          </a:stretch>
        </p:blipFill>
        <p:spPr bwMode="auto">
          <a:xfrm>
            <a:off x="4788024" y="0"/>
            <a:ext cx="687829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5" descr="patrice"/>
          <p:cNvPicPr>
            <a:picLocks noChangeAspect="1" noChangeArrowheads="1"/>
          </p:cNvPicPr>
          <p:nvPr/>
        </p:nvPicPr>
        <p:blipFill>
          <a:blip r:embed="rId25" cstate="screen"/>
          <a:srcRect/>
          <a:stretch>
            <a:fillRect/>
          </a:stretch>
        </p:blipFill>
        <p:spPr>
          <a:xfrm>
            <a:off x="2987824" y="0"/>
            <a:ext cx="720080" cy="653819"/>
          </a:xfrm>
          <a:prstGeom prst="rect">
            <a:avLst/>
          </a:prstGeom>
          <a:noFill/>
        </p:spPr>
      </p:pic>
      <p:sp>
        <p:nvSpPr>
          <p:cNvPr id="51" name="ZoneTexte 50"/>
          <p:cNvSpPr txBox="1"/>
          <p:nvPr/>
        </p:nvSpPr>
        <p:spPr>
          <a:xfrm>
            <a:off x="2915816" y="620688"/>
            <a:ext cx="840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P. Robin</a:t>
            </a:r>
            <a:endParaRPr lang="fr-FR" sz="1600" dirty="0"/>
          </a:p>
        </p:txBody>
      </p:sp>
      <p:sp>
        <p:nvSpPr>
          <p:cNvPr id="52" name="ZoneTexte 51"/>
          <p:cNvSpPr txBox="1"/>
          <p:nvPr/>
        </p:nvSpPr>
        <p:spPr>
          <a:xfrm>
            <a:off x="1187624" y="620688"/>
            <a:ext cx="140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C. Mouquet &amp; </a:t>
            </a:r>
          </a:p>
          <a:p>
            <a:pPr algn="ctr"/>
            <a:r>
              <a:rPr lang="fr-FR" sz="1600" dirty="0" smtClean="0"/>
              <a:t>L. Chéreau</a:t>
            </a:r>
            <a:endParaRPr lang="fr-FR" sz="1600" dirty="0"/>
          </a:p>
        </p:txBody>
      </p:sp>
      <p:pic>
        <p:nvPicPr>
          <p:cNvPr id="53" name="Picture 4" descr="loic violet"/>
          <p:cNvPicPr>
            <a:picLocks noChangeAspect="1" noChangeArrowheads="1"/>
          </p:cNvPicPr>
          <p:nvPr/>
        </p:nvPicPr>
        <p:blipFill>
          <a:blip r:embed="rId26" cstate="screen">
            <a:clrChange>
              <a:clrFrom>
                <a:srgbClr val="8400B4"/>
              </a:clrFrom>
              <a:clrTo>
                <a:srgbClr val="8400B4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691678" y="0"/>
            <a:ext cx="792090" cy="649156"/>
          </a:xfrm>
          <a:prstGeom prst="rect">
            <a:avLst/>
          </a:prstGeom>
          <a:noFill/>
        </p:spPr>
      </p:pic>
      <p:pic>
        <p:nvPicPr>
          <p:cNvPr id="54" name="Picture 7" descr="claire"/>
          <p:cNvPicPr>
            <a:picLocks noChangeAspect="1" noChangeArrowheads="1"/>
          </p:cNvPicPr>
          <p:nvPr/>
        </p:nvPicPr>
        <p:blipFill>
          <a:blip r:embed="rId27" cstate="screen"/>
          <a:srcRect/>
          <a:stretch>
            <a:fillRect/>
          </a:stretch>
        </p:blipFill>
        <p:spPr>
          <a:xfrm>
            <a:off x="971600" y="0"/>
            <a:ext cx="735178" cy="643738"/>
          </a:xfrm>
          <a:prstGeom prst="rect">
            <a:avLst/>
          </a:prstGeom>
          <a:noFill/>
        </p:spPr>
      </p:pic>
      <p:pic>
        <p:nvPicPr>
          <p:cNvPr id="55" name="Picture 42" descr="gargatte"/>
          <p:cNvPicPr>
            <a:picLocks noChangeAspect="1" noChangeArrowheads="1"/>
          </p:cNvPicPr>
          <p:nvPr/>
        </p:nvPicPr>
        <p:blipFill>
          <a:blip r:embed="rId28" cstate="screen"/>
          <a:srcRect/>
          <a:stretch>
            <a:fillRect/>
          </a:stretch>
        </p:blipFill>
        <p:spPr bwMode="auto">
          <a:xfrm>
            <a:off x="179512" y="0"/>
            <a:ext cx="68692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ZoneTexte 55"/>
          <p:cNvSpPr txBox="1"/>
          <p:nvPr/>
        </p:nvSpPr>
        <p:spPr>
          <a:xfrm>
            <a:off x="0" y="620688"/>
            <a:ext cx="115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JL. </a:t>
            </a:r>
            <a:r>
              <a:rPr lang="fr-FR" sz="1600" dirty="0" err="1" smtClean="0"/>
              <a:t>Gargatte</a:t>
            </a:r>
            <a:endParaRPr lang="fr-FR" sz="1600" dirty="0"/>
          </a:p>
        </p:txBody>
      </p:sp>
      <p:pic>
        <p:nvPicPr>
          <p:cNvPr id="57" name="Picture 9" descr="michel"/>
          <p:cNvPicPr>
            <a:picLocks noChangeAspect="1" noChangeArrowheads="1"/>
          </p:cNvPicPr>
          <p:nvPr/>
        </p:nvPicPr>
        <p:blipFill>
          <a:blip r:embed="rId29" cstate="screen"/>
          <a:srcRect/>
          <a:stretch>
            <a:fillRect/>
          </a:stretch>
        </p:blipFill>
        <p:spPr>
          <a:xfrm>
            <a:off x="0" y="908720"/>
            <a:ext cx="792089" cy="706931"/>
          </a:xfrm>
          <a:prstGeom prst="rect">
            <a:avLst/>
          </a:prstGeom>
          <a:noFill/>
        </p:spPr>
      </p:pic>
      <p:sp>
        <p:nvSpPr>
          <p:cNvPr id="58" name="ZoneTexte 57"/>
          <p:cNvSpPr txBox="1"/>
          <p:nvPr/>
        </p:nvSpPr>
        <p:spPr>
          <a:xfrm>
            <a:off x="0" y="1628800"/>
            <a:ext cx="114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M. </a:t>
            </a:r>
            <a:r>
              <a:rPr lang="fr-FR" sz="1600" dirty="0" err="1" smtClean="0"/>
              <a:t>Jeannet</a:t>
            </a:r>
            <a:endParaRPr lang="fr-FR" sz="1600" dirty="0"/>
          </a:p>
        </p:txBody>
      </p:sp>
      <p:sp>
        <p:nvSpPr>
          <p:cNvPr id="59" name="ZoneTexte 58"/>
          <p:cNvSpPr txBox="1"/>
          <p:nvPr/>
        </p:nvSpPr>
        <p:spPr>
          <a:xfrm>
            <a:off x="0" y="3429000"/>
            <a:ext cx="1013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D. </a:t>
            </a:r>
            <a:r>
              <a:rPr lang="fr-FR" sz="1600" dirty="0" err="1" smtClean="0"/>
              <a:t>Dethan</a:t>
            </a:r>
            <a:endParaRPr lang="fr-FR" sz="1600" dirty="0"/>
          </a:p>
        </p:txBody>
      </p:sp>
      <p:pic>
        <p:nvPicPr>
          <p:cNvPr id="60" name="Picture 21" descr="dom"/>
          <p:cNvPicPr>
            <a:picLocks noChangeAspect="1" noChangeArrowheads="1"/>
          </p:cNvPicPr>
          <p:nvPr/>
        </p:nvPicPr>
        <p:blipFill>
          <a:blip r:embed="rId30" cstate="screen"/>
          <a:srcRect/>
          <a:stretch>
            <a:fillRect/>
          </a:stretch>
        </p:blipFill>
        <p:spPr>
          <a:xfrm>
            <a:off x="0" y="2852936"/>
            <a:ext cx="719515" cy="576064"/>
          </a:xfrm>
          <a:prstGeom prst="rect">
            <a:avLst/>
          </a:prstGeom>
          <a:noFill/>
        </p:spPr>
      </p:pic>
      <p:sp>
        <p:nvSpPr>
          <p:cNvPr id="61" name="ZoneTexte 60"/>
          <p:cNvSpPr txBox="1"/>
          <p:nvPr/>
        </p:nvSpPr>
        <p:spPr>
          <a:xfrm>
            <a:off x="1763688" y="5013176"/>
            <a:ext cx="901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A. </a:t>
            </a:r>
            <a:r>
              <a:rPr lang="fr-FR" sz="1600" dirty="0" err="1" smtClean="0"/>
              <a:t>Livory</a:t>
            </a:r>
            <a:endParaRPr lang="fr-FR" sz="1600" dirty="0"/>
          </a:p>
        </p:txBody>
      </p:sp>
      <p:sp>
        <p:nvSpPr>
          <p:cNvPr id="62" name="Rectangle 61"/>
          <p:cNvSpPr/>
          <p:nvPr/>
        </p:nvSpPr>
        <p:spPr>
          <a:xfrm>
            <a:off x="0" y="4365104"/>
            <a:ext cx="1424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R. &amp; A. Gautier</a:t>
            </a:r>
            <a:endParaRPr lang="fr-FR" sz="1600" dirty="0"/>
          </a:p>
        </p:txBody>
      </p:sp>
      <p:sp>
        <p:nvSpPr>
          <p:cNvPr id="63" name="ZoneTexte 62"/>
          <p:cNvSpPr txBox="1"/>
          <p:nvPr/>
        </p:nvSpPr>
        <p:spPr>
          <a:xfrm>
            <a:off x="611560" y="5013176"/>
            <a:ext cx="116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D. Thévenin</a:t>
            </a:r>
            <a:endParaRPr lang="fr-FR" sz="1600" dirty="0"/>
          </a:p>
        </p:txBody>
      </p:sp>
      <p:sp>
        <p:nvSpPr>
          <p:cNvPr id="64" name="ZoneTexte 63"/>
          <p:cNvSpPr txBox="1"/>
          <p:nvPr/>
        </p:nvSpPr>
        <p:spPr>
          <a:xfrm>
            <a:off x="0" y="256490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P. Basquin</a:t>
            </a:r>
            <a:endParaRPr lang="fr-FR" sz="1600" dirty="0"/>
          </a:p>
        </p:txBody>
      </p:sp>
      <p:pic>
        <p:nvPicPr>
          <p:cNvPr id="65" name="Picture 37" descr="basquin"/>
          <p:cNvPicPr>
            <a:picLocks noChangeAspect="1" noChangeArrowheads="1"/>
          </p:cNvPicPr>
          <p:nvPr/>
        </p:nvPicPr>
        <p:blipFill>
          <a:blip r:embed="rId31" cstate="screen"/>
          <a:srcRect/>
          <a:stretch>
            <a:fillRect/>
          </a:stretch>
        </p:blipFill>
        <p:spPr bwMode="auto">
          <a:xfrm>
            <a:off x="0" y="1916832"/>
            <a:ext cx="827584" cy="65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ZoneTexte 65"/>
          <p:cNvSpPr txBox="1"/>
          <p:nvPr/>
        </p:nvSpPr>
        <p:spPr>
          <a:xfrm>
            <a:off x="1403648" y="4653136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S. </a:t>
            </a:r>
            <a:r>
              <a:rPr lang="fr-FR" sz="1600" dirty="0" err="1" smtClean="0"/>
              <a:t>Mouhédin</a:t>
            </a:r>
            <a:endParaRPr lang="fr-FR" sz="1600" dirty="0"/>
          </a:p>
        </p:txBody>
      </p:sp>
      <p:pic>
        <p:nvPicPr>
          <p:cNvPr id="68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42781">
            <a:off x="7931425" y="2647958"/>
            <a:ext cx="508512" cy="383912"/>
          </a:xfrm>
          <a:prstGeom prst="rect">
            <a:avLst/>
          </a:prstGeom>
          <a:noFill/>
        </p:spPr>
      </p:pic>
      <p:pic>
        <p:nvPicPr>
          <p:cNvPr id="69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5458">
            <a:off x="7387021" y="3582026"/>
            <a:ext cx="381514" cy="288032"/>
          </a:xfrm>
          <a:prstGeom prst="rect">
            <a:avLst/>
          </a:prstGeom>
          <a:noFill/>
        </p:spPr>
      </p:pic>
      <p:pic>
        <p:nvPicPr>
          <p:cNvPr id="70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4487">
            <a:off x="7825848" y="3951469"/>
            <a:ext cx="381514" cy="288032"/>
          </a:xfrm>
          <a:prstGeom prst="rect">
            <a:avLst/>
          </a:prstGeom>
          <a:noFill/>
        </p:spPr>
      </p:pic>
      <p:pic>
        <p:nvPicPr>
          <p:cNvPr id="73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4487">
            <a:off x="7897856" y="4959582"/>
            <a:ext cx="381514" cy="288032"/>
          </a:xfrm>
          <a:prstGeom prst="rect">
            <a:avLst/>
          </a:prstGeom>
          <a:noFill/>
        </p:spPr>
      </p:pic>
      <p:pic>
        <p:nvPicPr>
          <p:cNvPr id="74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69701">
            <a:off x="7681831" y="5247613"/>
            <a:ext cx="381514" cy="288032"/>
          </a:xfrm>
          <a:prstGeom prst="rect">
            <a:avLst/>
          </a:prstGeom>
          <a:noFill/>
        </p:spPr>
      </p:pic>
      <p:pic>
        <p:nvPicPr>
          <p:cNvPr id="75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93146">
            <a:off x="7855251" y="6503068"/>
            <a:ext cx="381514" cy="288032"/>
          </a:xfrm>
          <a:prstGeom prst="rect">
            <a:avLst/>
          </a:prstGeom>
          <a:noFill/>
        </p:spPr>
      </p:pic>
      <p:pic>
        <p:nvPicPr>
          <p:cNvPr id="76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95780">
            <a:off x="7840549" y="5845561"/>
            <a:ext cx="381514" cy="288032"/>
          </a:xfrm>
          <a:prstGeom prst="rect">
            <a:avLst/>
          </a:prstGeom>
          <a:noFill/>
        </p:spPr>
      </p:pic>
      <p:pic>
        <p:nvPicPr>
          <p:cNvPr id="77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155">
            <a:off x="8398566" y="6323053"/>
            <a:ext cx="381514" cy="288032"/>
          </a:xfrm>
          <a:prstGeom prst="rect">
            <a:avLst/>
          </a:prstGeom>
          <a:noFill/>
        </p:spPr>
      </p:pic>
      <p:pic>
        <p:nvPicPr>
          <p:cNvPr id="78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93146">
            <a:off x="7378241" y="6583739"/>
            <a:ext cx="379168" cy="286261"/>
          </a:xfrm>
          <a:prstGeom prst="rect">
            <a:avLst/>
          </a:prstGeom>
          <a:noFill/>
        </p:spPr>
      </p:pic>
      <p:pic>
        <p:nvPicPr>
          <p:cNvPr id="79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155">
            <a:off x="6094311" y="5963012"/>
            <a:ext cx="381514" cy="288032"/>
          </a:xfrm>
          <a:prstGeom prst="rect">
            <a:avLst/>
          </a:prstGeom>
          <a:noFill/>
        </p:spPr>
      </p:pic>
      <p:pic>
        <p:nvPicPr>
          <p:cNvPr id="80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 rot="21345155">
            <a:off x="5951204" y="5627520"/>
            <a:ext cx="350478" cy="264601"/>
          </a:xfrm>
          <a:prstGeom prst="rect">
            <a:avLst/>
          </a:prstGeom>
          <a:noFill/>
        </p:spPr>
      </p:pic>
      <p:pic>
        <p:nvPicPr>
          <p:cNvPr id="81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21636">
            <a:off x="4563852" y="5688847"/>
            <a:ext cx="568031" cy="428847"/>
          </a:xfrm>
          <a:prstGeom prst="rect">
            <a:avLst/>
          </a:prstGeom>
          <a:noFill/>
        </p:spPr>
      </p:pic>
      <p:pic>
        <p:nvPicPr>
          <p:cNvPr id="82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3771764" y="5544831"/>
            <a:ext cx="568031" cy="428847"/>
          </a:xfrm>
          <a:prstGeom prst="rect">
            <a:avLst/>
          </a:prstGeom>
          <a:noFill/>
        </p:spPr>
      </p:pic>
      <p:pic>
        <p:nvPicPr>
          <p:cNvPr id="83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4345" y="2012833"/>
            <a:ext cx="445114" cy="336048"/>
          </a:xfrm>
          <a:prstGeom prst="rect">
            <a:avLst/>
          </a:prstGeom>
          <a:noFill/>
        </p:spPr>
      </p:pic>
      <p:pic>
        <p:nvPicPr>
          <p:cNvPr id="84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124744"/>
            <a:ext cx="445114" cy="336048"/>
          </a:xfrm>
          <a:prstGeom prst="rect">
            <a:avLst/>
          </a:prstGeom>
          <a:noFill/>
        </p:spPr>
      </p:pic>
      <p:pic>
        <p:nvPicPr>
          <p:cNvPr id="85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596336" y="1340768"/>
            <a:ext cx="351656" cy="265490"/>
          </a:xfrm>
          <a:prstGeom prst="rect">
            <a:avLst/>
          </a:prstGeom>
          <a:noFill/>
        </p:spPr>
      </p:pic>
      <p:pic>
        <p:nvPicPr>
          <p:cNvPr id="86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84784"/>
            <a:ext cx="445114" cy="336048"/>
          </a:xfrm>
          <a:prstGeom prst="rect">
            <a:avLst/>
          </a:prstGeom>
          <a:noFill/>
        </p:spPr>
      </p:pic>
      <p:pic>
        <p:nvPicPr>
          <p:cNvPr id="87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316416" y="468892"/>
            <a:ext cx="360040" cy="271820"/>
          </a:xfrm>
          <a:prstGeom prst="rect">
            <a:avLst/>
          </a:prstGeom>
          <a:noFill/>
        </p:spPr>
      </p:pic>
      <p:pic>
        <p:nvPicPr>
          <p:cNvPr id="88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3609">
            <a:off x="7763226" y="652813"/>
            <a:ext cx="375364" cy="283389"/>
          </a:xfrm>
          <a:prstGeom prst="rect">
            <a:avLst/>
          </a:prstGeom>
          <a:noFill/>
        </p:spPr>
      </p:pic>
      <p:pic>
        <p:nvPicPr>
          <p:cNvPr id="89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04571">
            <a:off x="4111880" y="974504"/>
            <a:ext cx="445114" cy="336048"/>
          </a:xfrm>
          <a:prstGeom prst="rect">
            <a:avLst/>
          </a:prstGeom>
          <a:noFill/>
        </p:spPr>
      </p:pic>
      <p:pic>
        <p:nvPicPr>
          <p:cNvPr id="90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53806">
            <a:off x="4716863" y="823209"/>
            <a:ext cx="576064" cy="434911"/>
          </a:xfrm>
          <a:prstGeom prst="rect">
            <a:avLst/>
          </a:prstGeom>
          <a:noFill/>
        </p:spPr>
      </p:pic>
      <p:pic>
        <p:nvPicPr>
          <p:cNvPr id="91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49117">
            <a:off x="5362404" y="797370"/>
            <a:ext cx="731250" cy="552072"/>
          </a:xfrm>
          <a:prstGeom prst="rect">
            <a:avLst/>
          </a:prstGeom>
          <a:noFill/>
        </p:spPr>
      </p:pic>
      <p:pic>
        <p:nvPicPr>
          <p:cNvPr id="92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46202">
            <a:off x="6096003" y="824664"/>
            <a:ext cx="731250" cy="552072"/>
          </a:xfrm>
          <a:prstGeom prst="rect">
            <a:avLst/>
          </a:prstGeom>
          <a:noFill/>
        </p:spPr>
      </p:pic>
      <p:pic>
        <p:nvPicPr>
          <p:cNvPr id="93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53806">
            <a:off x="2772645" y="895216"/>
            <a:ext cx="576064" cy="434911"/>
          </a:xfrm>
          <a:prstGeom prst="rect">
            <a:avLst/>
          </a:prstGeom>
          <a:noFill/>
        </p:spPr>
      </p:pic>
      <p:pic>
        <p:nvPicPr>
          <p:cNvPr id="94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44019">
            <a:off x="3405951" y="876976"/>
            <a:ext cx="470119" cy="354926"/>
          </a:xfrm>
          <a:prstGeom prst="rect">
            <a:avLst/>
          </a:prstGeom>
          <a:noFill/>
        </p:spPr>
      </p:pic>
      <p:pic>
        <p:nvPicPr>
          <p:cNvPr id="95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49117">
            <a:off x="1185940" y="941387"/>
            <a:ext cx="731250" cy="552072"/>
          </a:xfrm>
          <a:prstGeom prst="rect">
            <a:avLst/>
          </a:prstGeom>
          <a:noFill/>
        </p:spPr>
      </p:pic>
      <p:pic>
        <p:nvPicPr>
          <p:cNvPr id="96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83386">
            <a:off x="2117352" y="907295"/>
            <a:ext cx="576790" cy="435459"/>
          </a:xfrm>
          <a:prstGeom prst="rect">
            <a:avLst/>
          </a:prstGeom>
          <a:noFill/>
        </p:spPr>
      </p:pic>
      <p:pic>
        <p:nvPicPr>
          <p:cNvPr id="97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627606" y="714455"/>
            <a:ext cx="568031" cy="428847"/>
          </a:xfrm>
          <a:prstGeom prst="rect">
            <a:avLst/>
          </a:prstGeom>
          <a:noFill/>
        </p:spPr>
      </p:pic>
      <p:pic>
        <p:nvPicPr>
          <p:cNvPr id="98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49117">
            <a:off x="759448" y="1340496"/>
            <a:ext cx="789031" cy="595695"/>
          </a:xfrm>
          <a:prstGeom prst="rect">
            <a:avLst/>
          </a:prstGeom>
          <a:noFill/>
        </p:spPr>
      </p:pic>
      <p:pic>
        <p:nvPicPr>
          <p:cNvPr id="99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31833">
            <a:off x="741657" y="2677177"/>
            <a:ext cx="470119" cy="354926"/>
          </a:xfrm>
          <a:prstGeom prst="rect">
            <a:avLst/>
          </a:prstGeom>
          <a:noFill/>
        </p:spPr>
      </p:pic>
      <p:pic>
        <p:nvPicPr>
          <p:cNvPr id="100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771621" y="3234734"/>
            <a:ext cx="568031" cy="428847"/>
          </a:xfrm>
          <a:prstGeom prst="rect">
            <a:avLst/>
          </a:prstGeom>
          <a:noFill/>
        </p:spPr>
      </p:pic>
      <p:pic>
        <p:nvPicPr>
          <p:cNvPr id="101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1347685" y="3306743"/>
            <a:ext cx="568031" cy="428847"/>
          </a:xfrm>
          <a:prstGeom prst="rect">
            <a:avLst/>
          </a:prstGeom>
          <a:noFill/>
        </p:spPr>
      </p:pic>
      <p:pic>
        <p:nvPicPr>
          <p:cNvPr id="102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1489378" y="4085573"/>
            <a:ext cx="485782" cy="366751"/>
          </a:xfrm>
          <a:prstGeom prst="rect">
            <a:avLst/>
          </a:prstGeom>
          <a:noFill/>
        </p:spPr>
      </p:pic>
      <p:pic>
        <p:nvPicPr>
          <p:cNvPr id="103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2715198" y="5133219"/>
            <a:ext cx="545394" cy="411756"/>
          </a:xfrm>
          <a:prstGeom prst="rect">
            <a:avLst/>
          </a:prstGeom>
          <a:noFill/>
        </p:spPr>
      </p:pic>
      <p:pic>
        <p:nvPicPr>
          <p:cNvPr id="104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21524">
            <a:off x="2065442" y="4383712"/>
            <a:ext cx="485782" cy="366751"/>
          </a:xfrm>
          <a:prstGeom prst="rect">
            <a:avLst/>
          </a:prstGeom>
          <a:noFill/>
        </p:spPr>
      </p:pic>
      <p:pic>
        <p:nvPicPr>
          <p:cNvPr id="105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1849419" y="5247808"/>
            <a:ext cx="485782" cy="366751"/>
          </a:xfrm>
          <a:prstGeom prst="rect">
            <a:avLst/>
          </a:prstGeom>
          <a:noFill/>
        </p:spPr>
      </p:pic>
      <p:pic>
        <p:nvPicPr>
          <p:cNvPr id="107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1563710" y="5683007"/>
            <a:ext cx="568031" cy="428847"/>
          </a:xfrm>
          <a:prstGeom prst="rect">
            <a:avLst/>
          </a:prstGeom>
          <a:noFill/>
        </p:spPr>
      </p:pic>
      <p:pic>
        <p:nvPicPr>
          <p:cNvPr id="108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753">
            <a:off x="2571822" y="5610999"/>
            <a:ext cx="568031" cy="428847"/>
          </a:xfrm>
          <a:prstGeom prst="rect">
            <a:avLst/>
          </a:prstGeom>
          <a:noFill/>
        </p:spPr>
      </p:pic>
      <p:pic>
        <p:nvPicPr>
          <p:cNvPr id="109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00053">
            <a:off x="3197862" y="5549880"/>
            <a:ext cx="568031" cy="428847"/>
          </a:xfrm>
          <a:prstGeom prst="rect">
            <a:avLst/>
          </a:prstGeom>
          <a:noFill/>
        </p:spPr>
      </p:pic>
      <p:pic>
        <p:nvPicPr>
          <p:cNvPr id="110" name="Picture 7" descr="C:\Users\Nicole\Pictures\88830943_q copie copie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 rot="20351631">
            <a:off x="28158" y="6605943"/>
            <a:ext cx="277813" cy="209550"/>
          </a:xfrm>
          <a:prstGeom prst="rect">
            <a:avLst/>
          </a:prstGeom>
          <a:noFill/>
        </p:spPr>
      </p:pic>
      <p:pic>
        <p:nvPicPr>
          <p:cNvPr id="111" name="Picture 7" descr="C:\Users\Nicole\Pictures\88830943_q copie copie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 rot="20351631">
            <a:off x="351686" y="6605943"/>
            <a:ext cx="277813" cy="209550"/>
          </a:xfrm>
          <a:prstGeom prst="rect">
            <a:avLst/>
          </a:prstGeom>
          <a:noFill/>
        </p:spPr>
      </p:pic>
      <p:pic>
        <p:nvPicPr>
          <p:cNvPr id="112" name="Picture 7" descr="C:\Users\Nicole\Pictures\88830943_q copie copie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 rot="20351631">
            <a:off x="1287790" y="6605942"/>
            <a:ext cx="277813" cy="209550"/>
          </a:xfrm>
          <a:prstGeom prst="rect">
            <a:avLst/>
          </a:prstGeom>
          <a:noFill/>
        </p:spPr>
      </p:pic>
      <p:pic>
        <p:nvPicPr>
          <p:cNvPr id="114" name="Picture 7" descr="C:\Users\Nicole\Pictures\88830943_q copie copie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 rot="20351631">
            <a:off x="660226" y="6565034"/>
            <a:ext cx="480129" cy="362154"/>
          </a:xfrm>
          <a:prstGeom prst="rect">
            <a:avLst/>
          </a:prstGeom>
          <a:noFill/>
        </p:spPr>
      </p:pic>
      <p:sp>
        <p:nvSpPr>
          <p:cNvPr id="115" name="ZoneTexte 114"/>
          <p:cNvSpPr txBox="1"/>
          <p:nvPr/>
        </p:nvSpPr>
        <p:spPr>
          <a:xfrm>
            <a:off x="7236296" y="2276872"/>
            <a:ext cx="1183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P. </a:t>
            </a:r>
            <a:r>
              <a:rPr lang="fr-FR" sz="1600" dirty="0" err="1" smtClean="0"/>
              <a:t>Stallegger</a:t>
            </a:r>
            <a:endParaRPr lang="fr-FR" sz="1600" dirty="0"/>
          </a:p>
        </p:txBody>
      </p:sp>
      <p:pic>
        <p:nvPicPr>
          <p:cNvPr id="116" name="Picture 3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4327">
            <a:off x="7020272" y="2492896"/>
            <a:ext cx="445114" cy="336048"/>
          </a:xfrm>
          <a:prstGeom prst="rect">
            <a:avLst/>
          </a:prstGeom>
          <a:noFill/>
        </p:spPr>
      </p:pic>
      <p:pic>
        <p:nvPicPr>
          <p:cNvPr id="117" name="Picture 7" descr="C:\Users\Nicole\Pictures\88830943_q copie copie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 rot="20351631">
            <a:off x="28159" y="5703756"/>
            <a:ext cx="277813" cy="209550"/>
          </a:xfrm>
          <a:prstGeom prst="rect">
            <a:avLst/>
          </a:prstGeom>
          <a:noFill/>
        </p:spPr>
      </p:pic>
      <p:pic>
        <p:nvPicPr>
          <p:cNvPr id="118" name="Picture 7" descr="C:\Users\Nicole\Pictures\88830943_q copie copie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 rot="20351631">
            <a:off x="1143775" y="6351828"/>
            <a:ext cx="277813" cy="2095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3717032"/>
            <a:ext cx="1043161" cy="65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4653136"/>
            <a:ext cx="683121" cy="60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783960" y="4653136"/>
            <a:ext cx="360040" cy="271821"/>
          </a:xfrm>
          <a:prstGeom prst="rect">
            <a:avLst/>
          </a:prstGeom>
          <a:noFill/>
        </p:spPr>
      </p:pic>
      <p:pic>
        <p:nvPicPr>
          <p:cNvPr id="119" name="Picture 2" descr="C:\Users\Nicole\Pictures\noctuellemoissonraillet1895p853 copie.pn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388424" y="4653136"/>
            <a:ext cx="360040" cy="271821"/>
          </a:xfrm>
          <a:prstGeom prst="rect">
            <a:avLst/>
          </a:prstGeom>
          <a:noFill/>
        </p:spPr>
      </p:pic>
      <p:pic>
        <p:nvPicPr>
          <p:cNvPr id="120" name="Picture 12" descr="jg"/>
          <p:cNvPicPr>
            <a:picLocks noChangeAspect="1" noChangeArrowheads="1"/>
          </p:cNvPicPr>
          <p:nvPr/>
        </p:nvPicPr>
        <p:blipFill>
          <a:blip r:embed="rId39" cstate="screen"/>
          <a:srcRect/>
          <a:stretch>
            <a:fillRect/>
          </a:stretch>
        </p:blipFill>
        <p:spPr>
          <a:xfrm>
            <a:off x="4427984" y="1268760"/>
            <a:ext cx="683568" cy="546854"/>
          </a:xfrm>
          <a:prstGeom prst="rect">
            <a:avLst/>
          </a:prstGeom>
          <a:noFill/>
        </p:spPr>
      </p:pic>
      <p:sp>
        <p:nvSpPr>
          <p:cNvPr id="121" name="ZoneTexte 120"/>
          <p:cNvSpPr txBox="1"/>
          <p:nvPr/>
        </p:nvSpPr>
        <p:spPr>
          <a:xfrm>
            <a:off x="4283968" y="1772816"/>
            <a:ext cx="95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J. Girard</a:t>
            </a:r>
            <a:endParaRPr lang="fr-FR" dirty="0"/>
          </a:p>
        </p:txBody>
      </p:sp>
      <p:pic>
        <p:nvPicPr>
          <p:cNvPr id="12290" name="Picture 2" descr="C:\Users\Nicole\Pictures\88830943_q copie copie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827584" y="4869160"/>
            <a:ext cx="277813" cy="209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20231E-7 C -0.01545 0.01341 -0.01354 0.01041 -0.03507 0.00832 C -0.04253 0.00925 -0.05382 0.00578 -0.05729 0.0148 C -0.05868 0.01873 -0.05781 0.02335 -0.05885 0.02752 C -0.06093 0.03584 -0.07048 0.05087 -0.07778 0.05272 C -0.08455 0.05434 -0.09149 0.05411 -0.09843 0.0548 C -0.10139 0.06058 -0.10225 0.06104 -0.1033 0.06752 C -0.10399 0.07168 -0.1033 0.07653 -0.10486 0.08023 C -0.10746 0.08671 -0.11284 0.09087 -0.11597 0.09711 C -0.11649 0.10058 -0.11614 0.10474 -0.11753 0.10775 C -0.11996 0.11283 -0.12396 0.1163 -0.12708 0.12046 C -0.12847 0.12231 -0.12864 0.12509 -0.13021 0.12671 C -0.13159 0.12809 -0.1335 0.12809 -0.13507 0.12879 C -0.13958 0.13503 -0.14479 0.13965 -0.1493 0.1459 C -0.15104 0.15515 -0.1493 0.15214 -0.15243 0.1563 " pathEditMode="relative" ptsTypes="ffffffffffffffA">
                                      <p:cBhvr>
                                        <p:cTn id="1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64162E-6 C -0.00781 0.00324 -0.01285 0.01226 -0.0191 0.01896 C -0.02413 0.02428 -0.03021 0.02775 -0.0349 0.03376 C -0.03924 0.03931 -0.04011 0.04393 -0.04601 0.04648 C -0.04844 0.04971 -0.04983 0.05434 -0.05243 0.05711 C -0.0566 0.06174 -0.06302 0.06127 -0.06823 0.06336 C -0.07309 0.0696 -0.07587 0.0696 -0.08264 0.0696 " pathEditMode="relative" ptsTypes="ffffffA">
                                      <p:cBhvr>
                                        <p:cTn id="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50289E-6 C -0.00313 0.01272 0.00069 0.00046 -0.00643 0.01272 C -0.01285 0.02358 -0.01268 0.02636 -0.02066 0.03399 C -0.02414 0.04093 -0.02587 0.0437 -0.03178 0.04671 C -0.04254 0.06104 -0.02969 0.04532 -0.04289 0.05711 C -0.04705 0.06081 -0.04896 0.06682 -0.054 0.06983 C -0.05938 0.07306 -0.06719 0.0763 -0.07309 0.07838 C -0.08056 0.08116 -0.0915 0.07746 -0.09688 0.08462 " pathEditMode="relative" ptsTypes="fffffffA">
                                      <p:cBhvr>
                                        <p:cTn id="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3873E-6 C -0.00643 -0.00208 -0.0125 -0.00462 -0.0191 -0.00624 C -0.02917 -0.00531 -0.0408 -0.00948 -0.04931 -0.00208 C -0.05556 0.00347 -0.05851 0.01226 -0.06354 0.01919 C -0.07101 0.01642 -0.07396 0.01364 -0.07952 0.00648 C -0.08264 0.00717 -0.08611 0.00648 -0.08889 0.00856 C -0.09271 0.01156 -0.0941 0.01943 -0.09844 0.02127 C -0.1033 0.02336 -0.10799 0.02544 -0.11285 0.02752 C -0.11441 0.02821 -0.11754 0.0296 -0.11754 0.0296 C -0.12066 0.0289 -0.12396 0.02844 -0.12709 0.02752 C -0.13038 0.02636 -0.13663 0.02336 -0.13663 0.02336 C -0.1467 0.01434 -0.15035 0.01758 -0.16198 0.02127 C -0.16615 0.0296 -0.16736 0.03122 -0.17466 0.03399 C -0.17882 0.0333 -0.18334 0.03376 -0.18733 0.03168 C -0.18907 0.03075 -0.18924 0.02729 -0.19063 0.02544 C -0.19375 0.02127 -0.19618 0.02081 -0.2 0.01919 C -0.21441 0.02058 -0.21997 0.01827 -0.23021 0.02752 C -0.2441 0.02521 -0.23907 0.02775 -0.24618 0.02336 " pathEditMode="relative" ptsTypes="fffffffffffffffffA">
                                      <p:cBhvr>
                                        <p:cTn id="4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1318 C -0.00608 0.0148 -0.04358 0.00139 -0.06424 0.03006 C -0.07118 0.0578 -0.0625 0.04463 -0.10243 0.04694 C -0.12622 0.06798 -0.15139 0.06266 -0.18021 0.06382 C -0.18073 0.06728 -0.18073 0.07121 -0.18177 0.07445 C -0.18681 0.08971 -0.18976 0.08856 -0.20087 0.09133 C -0.20261 0.0985 -0.20122 0.09595 -0.20399 0.09965 " pathEditMode="relative" rAng="0" ptsTypes="ffffff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3.2948E-6 C -0.01928 -0.00139 -0.03803 -0.00231 -0.05712 -0.00647 C -0.07587 -0.01064 -0.0941 -0.0185 -0.11268 -0.02335 C -0.12223 -0.03145 -0.13143 -0.03445 -0.14289 -0.03607 C -0.15018 -0.03931 -0.15626 -0.04416 -0.16355 -0.04671 C -0.17084 -0.05318 -0.18039 -0.05434 -0.18889 -0.05711 C -0.20591 -0.05642 -0.22292 -0.0578 -0.23976 -0.05503 C -0.24133 -0.0548 -0.24046 -0.05064 -0.24133 -0.04879 C -0.24167 -0.04832 -0.24237 -0.04879 -0.24289 -0.04879 " pathEditMode="relative" ptsTypes="ffffffffA">
                                      <p:cBhvr>
                                        <p:cTn id="5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56647E-6 C -0.00677 -0.01364 -0.01597 -0.01826 -0.02534 -0.02751 C -0.02777 -0.02982 -0.02951 -0.03329 -0.03177 -0.03583 C -0.03316 -0.03745 -0.03489 -0.03884 -0.03646 -0.04023 C -0.03837 -0.04416 -0.03889 -0.04901 -0.04114 -0.05271 C -0.04305 -0.05595 -0.05486 -0.06289 -0.05555 -0.06335 C -0.06319 -0.06797 -0.06962 -0.0726 -0.07777 -0.07606 C -0.08854 -0.08554 -0.07639 -0.0756 -0.08732 -0.08231 C -0.09166 -0.08485 -0.1 -0.09086 -0.1 -0.09086 C -0.10434 -0.09687 -0.11059 -0.10936 -0.1158 -0.11422 C -0.12257 -0.12069 -0.12066 -0.11653 -0.12691 -0.12046 C -0.13923 -0.12855 -0.1526 -0.13341 -0.1651 -0.1415 C -0.17361 -0.15352 -0.18489 -0.16208 -0.19514 -0.17109 C -0.19948 -0.17502 -0.20347 -0.17988 -0.20781 -0.18381 C -0.21614 -0.19121 -0.21597 -0.19653 -0.22534 -0.20069 C -0.23194 -0.20693 -0.23489 -0.20416 -0.23958 -0.21341 C -0.23906 -0.21549 -0.23802 -0.21988 -0.23802 -0.21988 " pathEditMode="relative" ptsTypes="ffffffffffffffffA">
                                      <p:cBhvr>
                                        <p:cTn id="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0751E-6 C -0.00677 -0.00346 -0.01302 -0.00554 -0.0191 -0.01063 C -0.02535 -0.02312 -0.03611 -0.03052 -0.04445 -0.04023 C -0.05209 -0.04901 -0.0533 -0.05803 -0.06024 -0.06566 C -0.06528 -0.07144 -0.07205 -0.07213 -0.07778 -0.07607 " pathEditMode="relative" ptsTypes="ffffA">
                                      <p:cBhvr>
                                        <p:cTn id="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5607E-6 C -0.00208 -0.00208 -0.00399 -0.00462 -0.00642 -0.00624 C -0.00833 -0.0074 -0.01094 -0.0067 -0.01267 -0.00832 C -0.02691 -0.02104 -0.00573 -0.01017 -0.02066 -0.01688 C -0.02274 -0.01896 -0.02465 -0.02173 -0.02708 -0.02312 C -0.0316 -0.02543 -0.04132 -0.02751 -0.04132 -0.02751 C -0.06528 -0.04323 -0.08663 -0.06381 -0.11111 -0.07815 C -0.1191 -0.08277 -0.12656 -0.08925 -0.1349 -0.09295 C -0.13802 -0.09433 -0.14444 -0.09711 -0.14444 -0.09711 C -0.15295 -0.10844 -0.16788 -0.11537 -0.17934 -0.12046 C -0.18403 -0.12647 -0.18976 -0.12901 -0.19531 -0.13318 C -0.21076 -0.14474 -0.22622 -0.15653 -0.24132 -0.16901 C -0.25191 -0.1778 -0.26267 -0.19537 -0.27465 -0.20069 C -0.27934 -0.21063 -0.27552 -0.20462 -0.28264 -0.21133 C -0.28472 -0.21341 -0.28889 -0.2178 -0.28889 -0.2178 " pathEditMode="relative" ptsTypes="ffffffffffffff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1919 C -0.00399 0.01318 -0.00885 0.00463 -0.0151 -3.17919E-6 C -0.01927 -0.00323 -0.02743 -0.00948 -0.02743 -0.00925 C -0.03316 -0.01873 -0.04236 -0.02289 -0.05034 -0.02612 C -0.05434 -0.0326 -0.0592 -0.03537 -0.06406 -0.04023 C -0.0684 -0.05086 -0.06822 -0.04878 -0.07465 -0.05456 C -0.0809 -0.06011 -0.08715 -0.06728 -0.09305 -0.07352 C -0.09704 -0.07745 -0.1 -0.08462 -0.10382 -0.08786 C -0.10902 -0.09271 -0.11597 -0.09664 -0.12187 -0.09965 C -0.12343 -0.10057 -0.12656 -0.10219 -0.12656 -0.10196 C -0.12951 -0.10497 -0.13316 -0.10589 -0.13576 -0.1089 C -0.14375 -0.11815 -0.14774 -0.1311 -0.15572 -0.13988 C -0.16267 -0.15653 -0.1585 -0.15121 -0.16632 -0.15907 C -0.17309 -0.17526 -0.18159 -0.18913 -0.19079 -0.20162 C -0.19392 -0.20624 -0.19687 -0.21156 -0.2 -0.21618 C -0.20138 -0.21826 -0.20451 -0.22312 -0.20451 -0.22289 C -0.20555 -0.22913 -0.20954 -0.2467 -0.20295 -0.2467 " pathEditMode="relative" rAng="0" ptsTypes="ffffffffffffffffA">
                                      <p:cBhvr>
                                        <p:cTn id="8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13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93642E-6 C -0.00451 -0.00647 -0.00781 -0.00855 -0.01424 -0.01063 C -0.01736 -0.0134 -0.02066 -0.01641 -0.02378 -0.01919 C -0.02656 -0.02173 -0.03333 -0.02335 -0.03333 -0.02335 C -0.03924 -0.02866 -0.0467 -0.0289 -0.05243 -0.03398 C -0.05903 -0.03999 -0.05538 -0.03699 -0.06354 -0.04231 C -0.06875 -0.06404 -0.08056 -0.0608 -0.09514 -0.06566 C -0.09913 -0.07098 -0.11267 -0.09202 -0.11736 -0.09525 C -0.12101 -0.0978 -0.13385 -0.10427 -0.13802 -0.10566 C -0.1401 -0.10774 -0.14219 -0.11028 -0.14444 -0.11213 C -0.14844 -0.11537 -0.15712 -0.12046 -0.15712 -0.12046 C -0.1592 -0.12346 -0.16198 -0.12554 -0.16354 -0.12901 C -0.16441 -0.13086 -0.16424 -0.1334 -0.1651 -0.13525 C -0.16823 -0.14265 -0.17396 -0.14774 -0.17778 -0.15445 C -0.17899 -0.15653 -0.17934 -0.15907 -0.1809 -0.16069 C -0.18229 -0.16208 -0.1842 -0.16208 -0.18576 -0.16277 C -0.18871 -0.16554 -0.19236 -0.16647 -0.19514 -0.16924 C -0.1967 -0.17086 -0.19722 -0.17364 -0.19844 -0.17549 C -0.20069 -0.17919 -0.20972 -0.19005 -0.21267 -0.19236 C -0.21458 -0.19375 -0.21701 -0.19352 -0.2191 -0.19445 C -0.22569 -0.19699 -0.22934 -0.20115 -0.23646 -0.203 C -0.24792 -0.21063 -0.2592 -0.21664 -0.27135 -0.22196 C -0.28003 -0.23352 -0.27257 -0.25063 -0.27934 -0.26427 C -0.2783 -0.26843 -0.27865 -0.27375 -0.27621 -0.27699 C -0.275 -0.27861 -0.27309 -0.27491 -0.27135 -0.27491 C -0.26875 -0.27491 -0.26545 -0.27445 -0.26354 -0.27699 C -0.26215 -0.27884 -0.26771 -0.27699 -0.26979 -0.27699 " pathEditMode="relative" ptsTypes="ffffffffffffffffffffffffffA">
                                      <p:cBhvr>
                                        <p:cTn id="8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6.6474E-6 C -0.01129 -0.01548 -0.02431 -0.02704 -0.03959 -0.03375 C -0.05365 -0.04647 -0.05279 -0.05733 -0.05869 -0.07606 C -0.06147 -0.08508 -0.06129 -0.08022 -0.06511 -0.0867 C -0.07744 -0.10774 -0.06841 -0.09572 -0.07622 -0.10566 C -0.08178 -0.12878 -0.0731 -0.09456 -0.08091 -0.11837 C -0.08647 -0.13525 -0.08803 -0.15144 -0.09845 -0.16485 C -0.10122 -0.17225 -0.10574 -0.17849 -0.10782 -0.18612 C -0.10956 -0.19259 -0.11199 -0.19907 -0.11424 -0.20508 C -0.11667 -0.21132 -0.12084 -0.21618 -0.12379 -0.22196 C -0.12605 -0.23144 -0.12987 -0.23629 -0.1349 -0.24323 C -0.13542 -0.24531 -0.13542 -0.24785 -0.13647 -0.24947 C -0.13768 -0.25132 -0.14115 -0.25363 -0.14115 -0.25363 " pathEditMode="relative" ptsTypes="ffffffffffffA">
                                      <p:cBhvr>
                                        <p:cTn id="9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208 C 0.00104 -0.03792 0.00955 -0.08185 -0.00556 -0.11306 C -0.00712 -0.12393 -0.0092 -0.1341 -0.01164 -0.14451 C -0.01337 -0.16902 -0.01598 -0.19422 -0.02066 -0.2178 C -0.01893 -0.23353 -0.0165 -0.22936 -0.02066 -0.23445 " pathEditMode="relative" rAng="0" ptsTypes="ffffA">
                                      <p:cBhvr>
                                        <p:cTn id="10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65896E-6 C 0.00052 -0.01364 0.00121 -0.05503 0.00312 -0.07399 C 0.00416 -0.08485 0.00816 -0.09248 0.01267 -0.1015 C 0.01371 -0.10358 0.01597 -0.10798 0.01597 -0.10798 C 0.01979 -0.12324 0.0184 -0.1163 0.02066 -0.12902 C 0.02222 -0.15745 0.02343 -0.16948 0.03489 -0.19237 C 0.03611 -0.20023 0.03888 -0.20763 0.03975 -0.21572 C 0.04513 -0.26913 0.03784 -0.23722 0.04288 -0.25803 C 0.04079 -0.26913 0.0434 -0.26636 0.03489 -0.26636 " pathEditMode="relative" ptsTypes="ffffffffA">
                                      <p:cBhvr>
                                        <p:cTn id="11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79769E-6 C 0.00225 -0.01179 -0.00296 -0.02497 0.00155 -0.03584 C 0.00277 -0.03908 0.00589 -0.04 0.00798 -0.04231 C 0.01284 -0.04786 0.01249 -0.04832 0.01579 -0.05503 C 0.01405 -0.0622 0.0118 -0.06775 0.01579 -0.07607 C 0.01701 -0.07861 0.02013 -0.07746 0.02221 -0.07815 C 0.02933 -0.09272 0.02708 -0.08601 0.0302 -0.09711 C 0.03072 -0.10197 0.0302 -0.11422 0.03645 -0.11422 " pathEditMode="relative" ptsTypes="fffffffA">
                                      <p:cBhvr>
                                        <p:cTn id="1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7.80347E-6 C 0.0026 -0.00508 0.00711 -0.01502 0.01111 -0.01687 C 0.01892 -0.02034 0.02465 -0.02335 0.03159 -0.02959 C 0.0335 -0.03329 0.03628 -0.03629 0.03802 -0.04023 C 0.04218 -0.04971 0.04236 -0.06011 0.04913 -0.06774 C 0.05399 -0.07329 0.05677 -0.07329 0.06336 -0.07606 C 0.06649 -0.07745 0.07291 -0.08023 0.07291 -0.08023 C 0.08107 -0.08762 0.08246 -0.09502 0.08715 -0.10774 C 0.09114 -0.11838 0.10885 -0.13387 0.11579 -0.14173 C 0.12187 -0.14866 0.12482 -0.15676 0.13159 -0.16277 C 0.1368 -0.17294 0.14687 -0.19283 0.15555 -0.19653 C 0.15868 -0.20069 0.1618 -0.20508 0.16493 -0.20924 C 0.16649 -0.21132 0.16979 -0.21572 0.16979 -0.21572 C 0.17378 -0.23144 0.18142 -0.22589 0.18888 -0.23468 " pathEditMode="relative" ptsTypes="fffffffffffffA">
                                      <p:cBhvr>
                                        <p:cTn id="13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56069E-6 C 0.00052 -0.00624 0.00035 -0.01272 0.00157 -0.01896 C 0.004 -0.03191 0.01493 -0.03931 0.02066 -0.04856 C 0.02691 -0.05896 0.03125 -0.06775 0.03959 -0.07607 C 0.04323 -0.08555 0.04601 -0.09526 0.04757 -0.10567 C 0.04948 -0.11908 0.04966 -0.13226 0.05556 -0.14382 C 0.05799 -0.1533 0.06407 -0.15861 0.06823 -0.16694 C 0.07153 -0.18035 0.07448 -0.19283 0.07448 -0.20717 " pathEditMode="relative" ptsTypes="fffffffA">
                                      <p:cBhvr>
                                        <p:cTn id="1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5.78035E-8 C 0.0111 -0.0148 0.00572 -0.00648 0.01579 -0.02544 C 0.01683 -0.02752 0.01909 -0.03168 0.01909 -0.03168 C 0.02082 -0.03885 0.02308 -0.04324 0.0269 -0.04879 C 0.0295 -0.05943 0.03419 -0.07029 0.03801 -0.08047 C 0.03871 -0.08255 0.03819 -0.08555 0.03957 -0.08671 C 0.04339 -0.09041 0.05364 -0.09295 0.05867 -0.09526 C 0.0618 -0.09665 0.06822 -0.09943 0.06822 -0.09943 C 0.07447 -0.10544 0.0795 -0.11237 0.08575 -0.11839 C 0.08714 -0.1244 0.08714 -0.12625 0.09044 -0.1311 C 0.09339 -0.1355 0.09999 -0.14382 0.09999 -0.14382 C 0.0993 -0.15723 0.10329 -0.17365 0.09687 -0.18405 C 0.09513 -0.18683 0.09235 -0.18775 0.09044 -0.19029 " pathEditMode="relative" ptsTypes="ffffffffffffA">
                                      <p:cBhvr>
                                        <p:cTn id="14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1.79191E-6 C 0.00556 -0.00717 0.00956 -0.01549 0.01598 -0.02104 C 0.01702 -0.02312 0.01772 -0.02567 0.0191 -0.02752 C 0.02049 -0.02937 0.02275 -0.0296 0.02397 -0.03168 C 0.02501 -0.0333 0.02466 -0.03607 0.02553 -0.03792 C 0.02865 -0.04509 0.0389 -0.05295 0.04445 -0.0548 C 0.05296 -0.06613 0.06459 -0.06844 0.07154 -0.08231 C 0.0731 -0.1022 0.07327 -0.10405 0.08265 -0.11838 C 0.08404 -0.1207 0.08525 -0.12393 0.08733 -0.12463 C 0.09567 -0.1274 0.10435 -0.1274 0.11285 -0.12879 C 0.12171 -0.13203 0.13074 -0.13642 0.1382 -0.14359 C 0.14029 -0.14567 0.14202 -0.14844 0.14445 -0.15006 C 0.1474 -0.15214 0.154 -0.15422 0.154 -0.15422 C 0.1606 -0.16255 0.16893 -0.16833 0.17622 -0.17549 C 0.17935 -0.1785 0.18317 -0.18035 0.18577 -0.18382 C 0.19046 -0.19006 0.1922 -0.19584 0.19845 -0.19861 C 0.20313 -0.2044 0.20765 -0.21087 0.21285 -0.21549 C 0.21476 -0.21734 0.2172 -0.21804 0.2191 -0.21989 C 0.22101 -0.22174 0.22223 -0.22428 0.22397 -0.22613 C 0.22535 -0.22775 0.22709 -0.2289 0.22865 -0.23029 C 0.23265 -0.23861 0.23525 -0.23861 0.24133 -0.24301 C 0.25296 -0.25156 0.26355 -0.26058 0.27622 -0.26636 C 0.27935 -0.26775 0.28265 -0.26914 0.28577 -0.27052 C 0.29081 -0.27283 0.30174 -0.2726 0.30174 -0.2726 " pathEditMode="relative" ptsTypes="fffffffffffffffffffffffA">
                                      <p:cBhvr>
                                        <p:cTn id="15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64162E-6 C -0.00156 0.00139 -0.00312 0.00324 -0.00486 0.00416 C -0.00746 0.00555 -0.01041 0.00486 -0.01284 0.00647 C -0.01892 0.01017 -0.02135 0.01364 -0.02552 0.01896 C -0.03107 0.03399 -0.03403 0.04324 -0.04444 0.05295 C -0.04687 0.05919 -0.04861 0.0689 -0.05243 0.07399 C -0.05382 0.07584 -0.05573 0.07653 -0.05729 0.07815 C -0.0585 0.07931 -0.05937 0.08116 -0.06041 0.08254 C -0.06232 0.09017 -0.06562 0.09595 -0.07153 0.09942 C -0.07465 0.10127 -0.08107 0.10358 -0.08107 0.10358 C -0.08715 0.10913 -0.09132 0.11515 -0.09843 0.11838 C -0.10156 0.12231 -0.10503 0.12301 -0.10798 0.12694 " pathEditMode="relative" ptsTypes="fffffffffffA">
                                      <p:cBhvr>
                                        <p:cTn id="16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46821E-7 C -0.00937 0.01225 0.00052 0.00162 -0.01267 0.00832 C -0.01927 0.01179 -0.02482 0.01803 -0.03177 0.02104 C -0.03281 0.02381 -0.0335 0.02705 -0.03489 0.02959 C -0.03576 0.03121 -0.0375 0.03191 -0.03819 0.03376 C -0.0408 0.04046 -0.03941 0.04971 -0.04444 0.05503 C -0.04583 0.05641 -0.04774 0.05618 -0.0493 0.05711 C -0.05486 0.06035 -0.05937 0.06497 -0.0651 0.06751 C -0.06614 0.0689 -0.06701 0.07075 -0.06823 0.07191 C -0.06961 0.07306 -0.07187 0.07237 -0.07309 0.07399 C -0.0743 0.07561 -0.07396 0.07815 -0.07465 0.08023 C -0.0776 0.08809 -0.08107 0.09433 -0.08732 0.09711 C -0.09843 0.10751 -0.08489 0.09595 -0.09843 0.10358 C -0.10017 0.10451 -0.10139 0.10659 -0.10312 0.10774 C -0.10468 0.10867 -0.10642 0.10913 -0.10798 0.10982 C -0.11632 0.11722 -0.12482 0.12347 -0.13177 0.13318 C -0.13281 0.13734 -0.13385 0.14173 -0.13489 0.14589 C -0.13559 0.14867 -0.13489 0.15214 -0.13646 0.15422 C -0.13732 0.15537 -0.13871 0.15283 -0.13975 0.15214 " pathEditMode="relative" ptsTypes="ffffffffffffffffffA">
                                      <p:cBhvr>
                                        <p:cTn id="17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06936E-6 C -0.0059 0.00508 -0.00781 0.01225 -0.01268 0.01895 C -0.01545 0.03005 -0.01233 0.0208 -0.01736 0.02959 C -0.01962 0.03352 -0.02379 0.04207 -0.02379 0.04207 C -0.02743 0.0571 -0.02986 0.07098 -0.03646 0.08439 C -0.03941 0.09641 -0.04601 0.09502 -0.05399 0.09918 C -0.06077 0.10265 -0.06806 0.10589 -0.07465 0.10982 C -0.0908 0.1193 -0.09965 0.13387 -0.11111 0.15005 C -0.11163 0.15213 -0.11198 0.15421 -0.11268 0.15629 C -0.11354 0.15861 -0.11511 0.16045 -0.1158 0.16277 C -0.12153 0.1808 -0.11285 0.16207 -0.12066 0.17756 C -0.12448 0.19282 -0.11893 0.17387 -0.12691 0.19005 C -0.12778 0.1919 -0.12726 0.19491 -0.12847 0.19652 C -0.12969 0.19814 -0.13177 0.19791 -0.13334 0.19861 C -0.1408 0.20531 -0.14705 0.21595 -0.15556 0.21965 C -0.16511 0.23236 -0.16024 0.22797 -0.16979 0.23444 C -0.17587 0.24508 -0.17865 0.25733 -0.18403 0.26843 C -0.18577 0.27884 -0.18698 0.28878 -0.19358 0.29595 C -0.20052 0.30335 -0.19601 0.29756 -0.20313 0.30219 C -0.20851 0.30566 -0.21111 0.31051 -0.21424 0.31699 C -0.21476 0.32184 -0.21389 0.32762 -0.2158 0.33178 C -0.21702 0.33433 -0.22118 0.33132 -0.22222 0.33387 C -0.22292 0.33595 -0.21893 0.33687 -0.21736 0.33595 C -0.21632 0.33525 -0.21858 0.33317 -0.2191 0.33178 " pathEditMode="relative" ptsTypes="fffffffffffffffffffffffA">
                                      <p:cBhvr>
                                        <p:cTn id="18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06358E-6 C -0.00972 0.02196 0.00052 0.00416 -0.00955 0.01271 C -0.01406 0.01641 -0.02222 0.02543 -0.02222 0.02543 C -0.02639 0.03398 -0.03177 0.03884 -0.03802 0.04439 C -0.04045 0.05341 -0.0441 0.05549 -0.04913 0.0615 C -0.05764 0.07167 -0.06996 0.08485 -0.07621 0.09734 C -0.07795 0.10658 -0.0809 0.11236 -0.0842 0.12069 C -0.08733 0.14173 -0.0993 0.14774 -0.11111 0.16069 C -0.12239 0.17294 -0.13003 0.19121 -0.13802 0.20716 C -0.14722 0.22566 -0.13976 0.25595 -0.15399 0.26867 C -0.15677 0.27583 -0.15989 0.28231 -0.16198 0.28971 C -0.16267 0.29734 -0.16371 0.31398 -0.16823 0.32138 C -0.16996 0.32416 -0.17292 0.32531 -0.17465 0.32786 " pathEditMode="relative" ptsTypes="ffffffffffffA">
                                      <p:cBhvr>
                                        <p:cTn id="18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43353E-6 C -0.01233 -0.00392 -0.02448 0.00463 -0.03646 0.00856 C -0.04896 0.02521 -0.0566 0.04509 -0.0651 0.06567 C -0.06562 0.06706 -0.07066 0.08787 -0.07153 0.08879 C -0.07378 0.09111 -0.07691 0.09111 -0.07934 0.09296 C -0.08871 0.10012 -0.09705 0.10868 -0.10799 0.11215 C -0.1191 0.12694 -0.1375 0.12579 -0.1493 0.14174 C -0.15503 0.16486 -0.16614 0.18267 -0.17778 0.20093 C -0.18212 0.20787 -0.18733 0.21573 -0.19375 0.21989 C -0.20052 0.22428 -0.20712 0.22729 -0.21424 0.23053 C -0.22205 0.24024 -0.21198 0.22914 -0.22378 0.23677 C -0.23125 0.24163 -0.23576 0.25272 -0.24132 0.26012 C -0.24375 0.26336 -0.24687 0.26544 -0.2493 0.26845 C -0.25035 0.27099 -0.25174 0.274 -0.25243 0.277 C -0.25382 0.28371 -0.25226 0.29226 -0.25555 0.29781 C -0.26042 0.30637 -0.26562 0.31145 -0.27309 0.31492 C -0.27969 0.32163 -0.28733 0.32278 -0.29375 0.32972 C -0.29792 0.33411 -0.29722 0.33665 -0.30156 0.34243 C -0.30295 0.34428 -0.30503 0.34498 -0.30642 0.34683 C -0.31146 0.3533 -0.31458 0.3644 -0.31753 0.37203 C -0.31823 0.37365 -0.32031 0.37434 -0.32066 0.37619 C -0.32153 0.38243 -0.32066 0.38914 -0.32066 0.39538 " pathEditMode="relative" ptsTypes="fffffffffffffffffffffA">
                                      <p:cBhvr>
                                        <p:cTn id="19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56647E-6 C -0.00902 0.0007 -0.01805 0.00046 -0.02708 0.00208 C -0.03038 0.00254 -0.03663 0.00624 -0.03663 0.00624 C -0.05382 0.02243 -0.0243 -0.00462 -0.0493 0.0148 C -0.05798 0.0215 -0.0658 0.03145 -0.07465 0.03815 C -0.07604 0.03931 -0.07777 0.03931 -0.07934 0.04023 C -0.08107 0.04139 -0.08264 0.04301 -0.0842 0.04439 C -0.08975 0.05526 -0.08698 0.04856 -0.09045 0.06775 C -0.09114 0.07122 -0.09027 0.07561 -0.09218 0.07815 C -0.09583 0.08324 -0.10486 0.09087 -0.10486 0.09087 C -0.11198 0.1052 -0.11284 0.10636 -0.12378 0.1163 C -0.12656 0.11885 -0.13055 0.11815 -0.13333 0.12046 C -0.13489 0.12185 -0.13663 0.12301 -0.13819 0.12463 C -0.14305 0.12971 -0.14045 0.12948 -0.14444 0.13734 C -0.14531 0.13896 -0.14687 0.14012 -0.14774 0.14174 C -0.15347 0.15307 -0.15642 0.16532 -0.1651 0.17341 C -0.17152 0.18636 -0.16423 0.17457 -0.17309 0.18174 C -0.18402 0.19052 -0.16718 0.1822 -0.18107 0.18821 C -0.19357 0.19931 -0.17847 0.18474 -0.18889 0.19861 C -0.20069 0.21434 -0.19114 0.19676 -0.19843 0.21133 C -0.20121 0.22266 -0.19861 0.21665 -0.20955 0.22613 C -0.21076 0.22728 -0.21128 0.2296 -0.21267 0.23052 C -0.21458 0.23191 -0.21701 0.23145 -0.21909 0.2326 C -0.22343 0.23468 -0.23177 0.24093 -0.23177 0.24093 C -0.2408 0.25341 -0.2283 0.23723 -0.23975 0.2474 C -0.24166 0.24879 -0.24253 0.25226 -0.24444 0.25364 C -0.24739 0.25572 -0.25399 0.2578 -0.25399 0.2578 C -0.25781 0.26312 -0.25972 0.26613 -0.2651 0.26844 C -0.26718 0.28208 -0.26805 0.27954 -0.27309 0.28948 C -0.2743 0.29202 -0.2743 0.29642 -0.27621 0.2978 C -0.27899 0.30035 -0.28264 0.29919 -0.28576 0.30012 C -0.29791 0.30567 -0.29201 0.30359 -0.3033 0.30659 C -0.31007 0.3126 -0.31319 0.31307 -0.31909 0.32139 C -0.31962 0.32324 -0.31927 0.32624 -0.32066 0.32763 C -0.32343 0.33017 -0.33021 0.33156 -0.33021 0.33156 C -0.32257 0.33549 -0.325 0.33064 -0.31753 0.32763 C -0.31649 0.32971 -0.31354 0.33156 -0.31441 0.33411 C -0.3151 0.33596 -0.31875 0.33364 -0.31909 0.33156 C -0.31962 0.32902 -0.31701 0.32763 -0.31597 0.32532 C -0.31753 0.32463 -0.31944 0.32185 -0.32066 0.32324 C -0.32187 0.32509 -0.31909 0.32971 -0.31909 0.32971 " pathEditMode="relative" ptsTypes="ffffffffffffffffffffffffffffffffffffffffA">
                                      <p:cBhvr>
                                        <p:cTn id="20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13873E-6 C -0.00903 0.01203 -0.02153 0.01503 -0.03334 0.02104 C -0.03854 0.04948 -0.03334 0.01226 -0.03177 0.03584 C -0.03056 0.05434 -0.03837 0.10983 -0.01424 0.12047 C -0.01476 0.12786 -0.01771 0.15284 -0.01424 0.1607 C -0.01285 0.1637 -0.00886 0.16208 -0.00625 0.16278 C -0.00209 0.17133 0.00225 0.17757 0.00642 0.1859 C 0.00694 0.18867 0.00625 0.1926 0.00798 0.19445 C 0.0118 0.19885 0.02482 0.20139 0.03021 0.20278 C 0.03038 0.20301 0.03628 0.21156 0.03663 0.21133 C 0.03854 0.21064 0.03837 0.20694 0.03975 0.20509 C 0.04548 0.19723 0.04965 0.19862 0.04132 0.19862 " pathEditMode="relative" ptsTypes="fffffffffffA">
                                      <p:cBhvr>
                                        <p:cTn id="21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0.01734 C 0.02795 -0.00717 0.03038 -0.01341 0.02656 0.00162 C 0.02552 0.00601 0.02205 0.00856 0.02014 0.01226 C 0.01962 0.0215 0.01979 0.03075 0.01857 0.03977 C 0.01701 0.05087 0.00486 0.05595 -0.00052 0.06312 C -0.00313 0.07353 -0.00591 0.08717 -0.01163 0.0948 C -0.01268 0.10035 -0.01372 0.10613 -0.01476 0.11168 C -0.01511 0.11376 -0.01806 0.1126 -0.01945 0.11376 C -0.02986 0.12162 -0.03681 0.13295 -0.04653 0.14127 C -0.04809 0.14775 -0.04861 0.1563 -0.05122 0.16231 C -0.054 0.16856 -0.05573 0.16671 -0.06077 0.16879 C -0.07049 0.17272 -0.07952 0.17873 -0.08941 0.1815 C -0.09045 0.18359 -0.09202 0.18543 -0.09254 0.18775 C -0.09358 0.1926 -0.09236 0.19815 -0.0941 0.20254 C -0.09775 0.21249 -0.10903 0.21827 -0.11632 0.2215 C -0.11736 0.22359 -0.11997 0.22543 -0.11945 0.22798 C -0.1191 0.23006 -0.11615 0.2289 -0.11476 0.23006 C -0.11285 0.23168 -0.11129 0.23399 -0.1099 0.2363 C -0.10643 0.24231 -0.10243 0.24832 -0.10052 0.25549 C -0.09913 0.26058 -0.09844 0.26636 -0.09566 0.27029 " pathEditMode="relative" rAng="0" ptsTypes="fffffffffffffffffffA">
                                      <p:cBhvr>
                                        <p:cTn id="21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6.35838E-7 C -0.00504 0.01989 0.00312 -0.00832 -0.00643 0.01064 C -0.00764 0.01295 -0.00678 0.01665 -0.00799 0.01896 C -0.01094 0.02497 -0.02657 0.03561 -0.03178 0.03815 C -0.03941 0.0481 -0.04167 0.05549 -0.04931 0.06544 C -0.05174 0.06844 -0.05573 0.06798 -0.05869 0.06983 C -0.06893 0.07653 -0.07952 0.07838 -0.09046 0.08255 C -0.09514 0.08856 -0.0941 0.09411 -0.09688 0.10151 C -0.10209 0.11561 -0.11702 0.11885 -0.12709 0.12047 C -0.12917 0.12463 -0.13212 0.12833 -0.13334 0.13318 C -0.13386 0.13526 -0.13403 0.13758 -0.1349 0.13942 C -0.13681 0.14382 -0.13768 0.15052 -0.14132 0.15214 C -0.14445 0.15353 -0.14809 0.15399 -0.15087 0.15653 C -0.154 0.15931 -0.16042 0.16486 -0.16042 0.16486 C -0.16233 0.16879 -0.16285 0.17388 -0.16511 0.17758 C -0.16632 0.17942 -0.16841 0.18012 -0.1698 0.18174 C -0.17379 0.18613 -0.17257 0.18729 -0.17778 0.19029 C -0.18542 0.19469 -0.19375 0.197 -0.20157 0.20093 C -0.20053 0.20301 -0.19844 0.20717 -0.19844 0.20717 " pathEditMode="relative" ptsTypes="ffffffffffffffffffA">
                                      <p:cBhvr>
                                        <p:cTn id="22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6.41618E-6 C -0.00919 0.00392 -0.01336 0.00577 -0.01909 0.01687 C -0.02343 0.03421 -0.01735 0.01294 -0.02378 0.02751 C -0.02847 0.03837 -0.02881 0.0534 -0.03176 0.06543 C -0.02968 0.08254 -0.03194 0.09433 -0.02222 0.10358 C -0.02117 0.10774 -0.01909 0.11213 -0.02222 0.11629 C -0.02985 0.12647 -0.03784 0.12832 -0.04444 0.1415 C -0.05051 0.18242 -0.04652 0.16947 -0.04912 0.24508 C -0.04947 0.25502 -0.05642 0.26751 -0.05867 0.27676 C -0.05867 0.27722 -0.06145 0.31098 -0.0618 0.31283 C -0.06284 0.31722 -0.06631 0.31953 -0.06822 0.32346 C -0.07013 0.33595 -0.06978 0.33733 -0.06978 0.32762 " pathEditMode="relative" ptsTypes="fffffffffffA">
                                      <p:cBhvr>
                                        <p:cTn id="24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6.6474E-6 C 0.00729 0.00694 0.00608 0.01388 0.01111 0.02336 C 0.01476 0.0377 0.01059 0.05111 0.00313 0.06151 C 0.00122 0.06891 0.00104 0.07492 -0.0033 0.08047 C -0.00156 0.08741 -0.00017 0.09457 0.00156 0.10151 C 0.00104 0.10498 0.00174 0.10937 -1.94444E-6 0.11215 C -0.00226 0.11608 -0.00955 0.1207 -0.00955 0.1207 C -0.01371 0.13758 -0.00955 0.11931 -0.01285 0.15654 C -0.01337 0.16324 -0.01649 0.1718 -0.0191 0.17758 C -0.01979 0.17943 -0.02205 0.17989 -0.02222 0.18197 C -0.02326 0.20163 -0.02222 0.22151 -0.02222 0.24116 " pathEditMode="relative" ptsTypes="ffffffffffA">
                                      <p:cBhvr>
                                        <p:cTn id="24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43353E-6 C 0.00486 0.00995 0.01545 0.01457 0.02379 0.01897 C 0.03368 0.03307 0.03039 0.02475 0.02865 0.05503 C 0.02917 0.06058 0.02882 0.0666 0.03021 0.07191 C 0.03091 0.07423 0.04115 0.08879 0.04289 0.09087 C 0.04393 0.11769 0.03941 0.13573 0.05556 0.15006 C 0.05695 0.15607 0.05747 0.16625 0.06025 0.17133 C 0.0625 0.17527 0.06563 0.17827 0.06823 0.18174 C 0.06927 0.18313 0.07136 0.18613 0.07136 0.18613 C 0.07466 0.19816 0.08125 0.20833 0.08577 0.21989 C 0.08733 0.22844 0.09045 0.23654 0.09045 0.24532 " pathEditMode="relative" ptsTypes="ffffffffffA">
                                      <p:cBhvr>
                                        <p:cTn id="25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6.7052E-6 C 0.00104 0.02126 0.00695 0.04485 -0.00312 0.06335 C -0.0092 0.08809 -0.00468 0.11837 -0.00156 0.14358 C -0.00278 0.16115 -0.00434 0.18358 -0.00625 0.20069 C -0.00677 0.20508 -0.00955 0.2134 -0.00955 0.2134 C -0.01007 0.2178 -0.00972 0.23074 -0.0158 0.23236 C -0.01736 0.23283 -0.01909 0.2282 -0.01909 0.2282 " pathEditMode="relative" ptsTypes="ffffffA">
                                      <p:cBhvr>
                                        <p:cTn id="26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13873E-6 C 0.00452 0.00879 0.0066 0.01226 0.01441 0.0148 C 0.01649 0.01619 0.01858 0.01781 0.02066 0.01896 C 0.02379 0.02058 0.03021 0.02336 0.03021 0.02336 C 0.0375 0.03769 0.04983 0.04255 0.05712 0.05711 C 0.05764 0.06706 0.0566 0.07723 0.05886 0.08671 C 0.05955 0.08971 0.06285 0.08971 0.06511 0.09087 C 0.06979 0.09318 0.07934 0.09734 0.07934 0.09734 C 0.08646 0.12301 0.08837 0.14914 0.09375 0.17549 C 0.09393 0.17596 0.09861 0.1859 0.1 0.18613 C 0.11042 0.18798 0.12118 0.18752 0.13177 0.18821 C 0.13334 0.1889 0.13559 0.18844 0.13663 0.19029 C 0.13854 0.19399 0.13976 0.20301 0.13976 0.20301 C 0.14028 0.20925 0.13976 0.21596 0.14132 0.22197 C 0.14636 0.24185 0.15781 0.23954 0.17153 0.24093 C 0.17795 0.24995 0.17344 0.26428 0.18108 0.27284 C 0.18386 0.27584 0.18889 0.27769 0.19219 0.27908 C 0.20052 0.28648 0.20052 0.30081 0.20955 0.30867 C 0.21962 0.30798 0.22969 0.30752 0.23976 0.30659 C 0.24531 0.30613 0.25469 0.30729 0.25556 0.30012 C 0.25695 0.28971 0.25556 0.27908 0.25556 0.26844 " pathEditMode="relative" ptsTypes="ffffffffffffffffffffA">
                                      <p:cBhvr>
                                        <p:cTn id="27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2948E-6 C 0.00157 0.0074 0.00104 0.00901 0.00486 0.0148 C 0.00729 0.01849 0.01285 0.02543 0.01285 0.02543 C 0.01632 0.04 0.03143 0.04254 0.04132 0.04439 C 0.04688 0.04925 0.05087 0.05086 0.05556 0.05711 C 0.05938 0.0719 0.06077 0.0948 0.07309 0.1015 C 0.07743 0.10381 0.08559 0.10636 0.09063 0.10797 C 0.10052 0.11468 0.09497 0.11375 0.10174 0.12277 C 0.10434 0.13295 0.10608 0.14219 0.11285 0.14797 C 0.12431 0.14589 0.12986 0.14381 0.14132 0.14589 C 0.15191 0.16069 0.13698 0.13873 0.14618 0.15653 C 0.1474 0.15884 0.14948 0.16046 0.15087 0.16277 C 0.15209 0.16485 0.15295 0.16716 0.154 0.16925 C 0.15608 0.16786 0.15799 0.16532 0.16042 0.16508 C 0.17205 0.16347 0.16789 0.17341 0.17309 0.18196 C 0.17622 0.18705 0.18785 0.19722 0.19219 0.20092 C 0.19115 0.19676 0.19219 0.18751 0.18889 0.18821 C 0.18577 0.1889 0.17952 0.19029 0.17952 0.19029 " pathEditMode="relative" ptsTypes="fffffffffffffffffA">
                                      <p:cBhvr>
                                        <p:cTn id="2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5607E-7 C 0.00972 -0.00116 0.01945 -0.00486 0.02865 0.00208 C 0.03264 0.00509 0.03507 0.01064 0.0382 0.0148 C 0.04705 0.02659 0.0599 0.03191 0.07153 0.03607 C 0.07639 0.04023 0.07795 0.04671 0.08264 0.05087 C 0.09202 0.05942 0.10504 0.06127 0.11597 0.06335 C 0.11893 0.07538 0.11511 0.06566 0.12222 0.07191 C 0.12413 0.07353 0.12518 0.07653 0.12709 0.07815 C 0.13594 0.08601 0.14497 0.08717 0.15556 0.08879 C 0.16407 0.09156 0.17257 0.09434 0.18091 0.09734 C 0.1842 0.0985 0.19045 0.1015 0.19045 0.1015 C 0.20365 0.10081 0.22657 0.09734 0.24288 0.09734 " pathEditMode="relative" ptsTypes="fffffffffffA">
                                      <p:cBhvr>
                                        <p:cTn id="28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7283E-6 C 0.01372 0.00069 0.02778 -0.00093 0.04132 0.00208 C 0.0434 0.00254 0.04792 0.01642 0.05399 0.01896 C 0.05886 0.02312 0.06111 0.02728 0.06667 0.02959 C 0.06823 0.0289 0.06979 0.02751 0.07136 0.02751 C 0.07778 0.02751 0.08438 0.02705 0.09045 0.02959 C 0.09201 0.03029 0.09149 0.03376 0.09201 0.03584 C 0.09636 0.05133 0.09549 0.05318 0.10469 0.06127 C 0.10608 0.06104 0.11736 0.05965 0.12066 0.05711 C 0.13021 0.04925 0.11615 0.05572 0.12847 0.04855 C 0.1316 0.0467 0.13802 0.04439 0.13802 0.04439 C 0.14132 0.04509 0.14965 0.04532 0.15243 0.05063 C 0.15365 0.05318 0.15261 0.05688 0.15399 0.05919 C 0.15504 0.06081 0.15712 0.06035 0.15868 0.06127 C 0.16042 0.06243 0.16198 0.06405 0.16354 0.06543 C 0.16615 0.06474 0.16875 0.06428 0.17136 0.06335 C 0.17465 0.0622 0.1809 0.05919 0.1809 0.05919 C 0.18125 0.05942 0.19097 0.0622 0.19201 0.06335 C 0.19844 0.07029 0.19219 0.07399 0.20156 0.07815 C 0.20278 0.07329 0.20486 0.06844 0.20156 0.06335 C 0.19913 0.05942 0.19201 0.0548 0.19201 0.0548 C 0.18889 0.05919 0.18229 0.07722 0.1809 0.07815 C 0.17344 0.0837 0.16406 0.08139 0.15556 0.08231 C 0.15295 0.08162 0.14913 0.08324 0.14757 0.08023 C 0.14375 0.07283 0.15087 0.06751 0.15399 0.06543 C 0.16163 0.06035 0.16979 0.0585 0.17778 0.0548 C 0.18681 0.05549 0.19618 0.06081 0.20469 0.05711 C 0.20972 0.05503 0.19358 0.04231 0.19358 0.04231 C 0.18733 0.043 0.18056 0.04162 0.17465 0.04439 C 0.17309 0.04509 0.175 0.04902 0.17622 0.05063 C 0.17743 0.05225 0.1809 0.05272 0.1809 0.05272 " pathEditMode="relative" ptsTypes="ffffffffffffffffffffffffffffffA">
                                      <p:cBhvr>
                                        <p:cTn id="29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43353E-6 C 0.01267 -0.01618 0.03125 -0.01872 0.04774 -0.02311 C 0.05885 -0.02612 0.06857 -0.03236 0.07951 -0.03583 C 0.08941 -0.03907 0.09982 -0.04207 0.10955 -0.04647 C 0.11493 -0.0534 0.12014 -0.05618 0.12708 -0.05918 C 0.13385 -0.06496 0.13854 -0.07144 0.14618 -0.07398 C 0.15156 -0.08115 0.15503 -0.08046 0.16041 -0.0867 C 0.16927 -0.09687 0.16788 -0.09664 0.17778 -0.1015 C 0.17882 -0.10288 0.17969 -0.10473 0.18107 -0.10566 C 0.18246 -0.10681 0.18455 -0.10635 0.18576 -0.10774 C 0.18837 -0.11051 0.18958 -0.11652 0.19062 -0.12046 C 0.18975 -0.12855 0.18732 -0.13941 0.18732 -0.14797 " pathEditMode="relative" ptsTypes="fffffffffffA">
                                      <p:cBhvr>
                                        <p:cTn id="30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5.49133E-6 C 0.00365 -0.00463 0.00574 -0.01064 0.00955 -0.0148 C 0.02188 -0.02798 0.00678 -0.00879 0.0191 -0.02521 C 0.02223 -0.02452 0.02535 -0.02313 0.02865 -0.02313 C 0.04775 -0.02313 0.04011 -0.03076 0.04775 -0.02105 C 0.05053 -0.00995 0.05261 -0.01226 0.06042 -0.0148 C 0.0691 -0.02637 0.06112 -0.01897 0.07778 -0.01897 C 0.08334 -0.01897 0.08733 -0.02105 0.09219 -0.02313 C 0.09896 -0.01712 0.09827 -0.01134 0.10643 -0.0148 C 0.11424 -0.02174 0.1158 -0.02105 0.12553 -0.01897 C 0.12865 -0.01758 0.13178 -0.01619 0.1349 -0.0148 C 0.13646 -0.01411 0.13976 -0.01272 0.13976 -0.01272 C 0.14289 -0.01411 0.14619 -0.0155 0.14931 -0.01689 C 0.15087 -0.01758 0.154 -0.01897 0.154 -0.01897 C 0.15955 -0.01665 0.16008 -0.01527 0.16667 -0.01897 C 0.16806 -0.01966 0.16858 -0.02243 0.16997 -0.02313 C 0.1783 -0.0266 0.1882 -0.02683 0.19688 -0.0296 C 0.20105 -0.02891 0.20955 -0.02752 0.20955 -0.02752 " pathEditMode="relative" ptsTypes="fffffffffffffffffA">
                                      <p:cBhvr>
                                        <p:cTn id="3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267 -0.00532 0.02552 -0.00948 0.03819 -0.0148 C 0.04236 -0.03121 0.05747 -0.02821 0.06823 -0.0296 C 0.06979 -0.03098 0.07135 -0.0326 0.07309 -0.03376 C 0.07465 -0.03468 0.07639 -0.03468 0.07778 -0.03584 C 0.08229 -0.03954 0.08281 -0.04555 0.08889 -0.04647 C 0.09722 -0.04763 0.10573 -0.04786 0.11424 -0.04856 C 0.11979 -0.05087 0.1217 -0.05688 0.12708 -0.05919 C 0.15035 -0.06937 0.17951 -0.06844 0.20313 -0.06983 C 0.21059 -0.07306 0.20625 -0.07191 0.21597 -0.07191 " pathEditMode="relative" ptsTypes="fffffffffA">
                                      <p:cBhvr>
                                        <p:cTn id="31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89017E-7 C 0.00156 -0.00416 0.00226 -0.00924 0.00469 -0.01271 C 0.00903 -0.01919 0.01545 -0.02242 0.02066 -0.02751 C 0.02222 -0.0289 0.02344 -0.03121 0.02535 -0.03167 C 0.03108 -0.03329 0.03698 -0.03306 0.04288 -0.03375 C 0.05243 -0.05133 0.05677 -0.05063 0.07135 -0.05711 C 0.07239 -0.05849 0.07378 -0.05965 0.07465 -0.06127 C 0.07552 -0.06312 0.07517 -0.06589 0.07621 -0.06751 C 0.07864 -0.07167 0.08229 -0.0726 0.08576 -0.07398 C 0.09253 -0.08 0.10035 -0.08092 0.10799 -0.08462 C 0.11042 -0.09803 0.10729 -0.08901 0.11424 -0.09711 C 0.11701 -0.10034 0.11962 -0.10427 0.12222 -0.10774 C 0.12552 -0.11213 0.13385 -0.11144 0.13802 -0.11422 C 0.14896 -0.12161 0.13698 -0.11583 0.14757 -0.12046 C 0.16076 -0.13711 0.17639 -0.13572 0.19358 -0.13734 C 0.19722 -0.13803 0.20104 -0.13803 0.20469 -0.13942 C 0.20694 -0.14034 0.20868 -0.1445 0.21111 -0.14381 C 0.21285 -0.14335 0.21406 -0.13872 0.21267 -0.13734 C 0.21094 -0.13572 0.20642 -0.13942 0.20642 -0.13942 " pathEditMode="relative" ptsTypes="ffffffffffffffffffA">
                                      <p:cBhvr>
                                        <p:cTn id="32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C 0.00121 0.00093 0.00173 0.00416 0.0033 0.00393 C 0.01215 0.00301 0.02396 -0.00208 0.03194 -0.00878 C 0.03837 -0.02104 0.04444 -0.03953 0.05573 -0.04485 C 0.06059 -0.05456 0.0625 -0.04971 0.06684 -0.05734 C 0.07135 -0.0652 0.07535 -0.07445 0.07951 -0.08277 C 0.0816 -0.08693 0.08594 -0.08855 0.08906 -0.09133 C 0.09548 -0.09711 0.10243 -0.10312 0.10972 -0.10612 C 0.11337 -0.11352 0.11614 -0.11584 0.12239 -0.11884 C 0.12535 -0.13086 0.1283 -0.13202 0.13663 -0.13988 C 0.1401 -0.14312 0.14253 -0.14797 0.14618 -0.15052 C 0.14965 -0.15283 0.15764 -0.15537 0.16198 -0.15676 C 0.1684 -0.16254 0.17465 -0.16809 0.18107 -0.17364 C 0.18316 -0.17549 0.18837 -0.18543 0.18906 -0.18636 C 0.19201 -0.19029 0.19479 -0.19098 0.19861 -0.19283 C 0.20555 -0.20208 0.20955 -0.20716 0.2191 -0.20971 C 0.22847 -0.21572 0.23611 -0.22427 0.24618 -0.22867 C 0.26163 -0.24925 0.28246 -0.24925 0.3033 -0.25202 C 0.30642 -0.25341 0.31007 -0.25364 0.31285 -0.25618 C 0.31441 -0.25757 0.3158 -0.25942 0.31753 -0.26034 C 0.32048 -0.26196 0.33142 -0.26404 0.33351 -0.26451 C 0.33507 -0.26589 0.34774 -0.27514 0.33819 -0.27514 " pathEditMode="relative" ptsTypes="fffffffffffffffffffffA">
                                      <p:cBhvr>
                                        <p:cTn id="33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31214E-7 C 0.00243 -0.00971 0.01024 -0.01595 0.0158 -0.02335 C 0.01736 -0.02543 0.01892 -0.02751 0.02048 -0.02959 C 0.02153 -0.03098 0.02378 -0.03399 0.02378 -0.03399 C 0.02778 -0.05017 0.02187 -0.03052 0.03003 -0.04439 C 0.03611 -0.0548 0.02604 -0.04855 0.03646 -0.05295 C 0.04531 -0.06081 0.0559 -0.06798 0.06337 -0.07838 C 0.06441 -0.08254 0.06476 -0.0874 0.06666 -0.0911 C 0.06771 -0.09318 0.06892 -0.09503 0.06979 -0.09734 C 0.07344 -0.10705 0.07448 -0.11491 0.08246 -0.11838 C 0.08819 -0.12647 0.08455 -0.12139 0.09357 -0.13318 C 0.09653 -0.13688 0.10121 -0.13711 0.10469 -0.13965 C 0.10625 -0.14081 0.10781 -0.1422 0.10937 -0.14381 C 0.11059 -0.14497 0.11146 -0.14682 0.11267 -0.14798 C 0.11371 -0.1489 0.12222 -0.15168 0.12222 -0.15445 C 0.12222 -0.15676 0.1191 -0.15237 0.11736 -0.15237 C 0.11684 -0.15237 0.11736 -0.15376 0.11736 -0.15445 " pathEditMode="relative" ptsTypes="ffffffffffffffffA">
                                      <p:cBhvr>
                                        <p:cTn id="34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89017E-7 C 0.00139 -0.01318 0.00122 -0.01688 0.00799 -0.02543 C 0.00851 -0.02751 0.00834 -0.03029 0.00955 -0.03191 C 0.01111 -0.03399 0.02118 -0.03861 0.02379 -0.04023 C 0.02952 -0.04393 0.03299 -0.05017 0.03646 -0.05711 C 0.03837 -0.0652 0.04306 -0.07214 0.04757 -0.07838 C 0.05452 -0.10543 0.05347 -0.13734 0.06667 -0.16069 C 0.06841 -0.17063 0.07031 -0.17896 0.07309 -0.18821 C 0.07726 -0.20185 0.07656 -0.20601 0.0842 -0.21572 C 0.08594 -0.22243 0.08872 -0.22797 0.09045 -0.23468 C 0.09219 -0.24809 0.09688 -0.26335 0.09688 -0.27699 " pathEditMode="relative" ptsTypes="ffffffffffA">
                                      <p:cBhvr>
                                        <p:cTn id="3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64162E-6 C 0.00746 -0.00324 0.01198 -0.01018 0.0191 -0.0148 C 0.02083 -0.01827 0.02274 -0.02289 0.02535 -0.02544 C 0.02847 -0.02844 0.03264 -0.02983 0.03489 -0.03376 C 0.04097 -0.04463 0.04531 -0.05827 0.05243 -0.06775 C 0.07135 -0.09295 0.05 -0.05827 0.06666 -0.08671 C 0.0691 -0.09989 0.07743 -0.10914 0.08576 -0.1163 C 0.09149 -0.12671 0.09722 -0.13133 0.10642 -0.13526 C 0.12326 -0.12786 0.12708 -0.13226 0.15087 -0.13526 C 0.16701 -0.14058 0.17656 -0.16 0.19201 -0.16694 C 0.19705 -0.17364 0.20312 -0.17757 0.20955 -0.18174 C 0.23351 -0.21549 0.29479 -0.21041 0.32066 -0.21133 C 0.32916 -0.21411 0.33489 -0.22174 0.34288 -0.22613 C 0.35555 -0.2333 0.37135 -0.23838 0.38264 -0.24948 C 0.38472 -0.25156 0.38663 -0.25411 0.38889 -0.25573 C 0.39045 -0.25688 0.39219 -0.25688 0.39375 -0.25781 C 0.39583 -0.25896 0.39791 -0.26058 0.4 -0.2622 C 0.40694 -0.26775 0.41163 -0.27376 0.4191 -0.277 C 0.43732 -0.29318 0.43351 -0.2874 0.46666 -0.28971 C 0.48194 -0.29619 0.49844 -0.29827 0.51423 -0.3022 C 0.5191 -0.30336 0.52396 -0.30497 0.52864 -0.30659 C 0.53194 -0.30775 0.53819 -0.31075 0.53819 -0.31075 C 0.54444 -0.3163 0.55156 -0.31815 0.55868 -0.32139 C 0.56024 -0.32208 0.56354 -0.32347 0.56354 -0.32347 C 0.56962 -0.32879 0.57587 -0.32879 0.58264 -0.33179 C 0.59687 -0.32555 0.6059 -0.33133 0.62066 -0.33411 C 0.6191 -0.3348 0.61597 -0.33619 0.61597 -0.33619 " pathEditMode="relative" ptsTypes="ffffffffffffffffffffffffffA">
                                      <p:cBhvr>
                                        <p:cTn id="3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79191E-6 C 0.00399 -0.00786 0.01059 -0.01249 0.01736 -0.0148 C 0.0224 -0.02474 0.0309 -0.02867 0.03802 -0.03584 C 0.04653 -0.04463 0.05347 -0.0548 0.06337 -0.06127 C 0.06441 -0.06335 0.06493 -0.06636 0.06667 -0.06752 C 0.07639 -0.07399 0.09254 -0.07584 0.10313 -0.07815 C 0.1125 -0.08231 0.12222 -0.08486 0.1316 -0.08879 C 0.13958 -0.09202 0.14566 -0.09711 0.15382 -0.09919 C 0.1632 -0.10752 0.15677 -0.10312 0.17448 -0.10775 C 0.18976 -0.11168 0.20347 -0.12162 0.21893 -0.12463 C 0.22031 -0.12532 0.22222 -0.12578 0.22379 -0.12671 C 0.22535 -0.12786 0.22674 -0.13017 0.22847 -0.1311 C 0.23542 -0.13457 0.24636 -0.13734 0.25382 -0.13942 C 0.26511 -0.14682 0.27465 -0.14983 0.28715 -0.15214 C 0.28872 -0.15353 0.29028 -0.15515 0.29202 -0.1563 C 0.29514 -0.15815 0.30156 -0.16069 0.30156 -0.16069 C 0.31059 -0.16971 0.31927 -0.18104 0.33004 -0.1859 C 0.33715 -0.19538 0.34774 -0.19676 0.35712 -0.20069 C 0.36615 -0.21295 0.36146 -0.20971 0.36979 -0.21341 C 0.37899 -0.22173 0.38941 -0.22451 0.4 -0.22821 C 0.41268 -0.23283 0.42535 -0.23815 0.43802 -0.24301 C 0.45868 -0.25087 0.47778 -0.26358 0.49827 -0.2726 C 0.50781 -0.28463 0.49132 -0.26543 0.5158 -0.28116 C 0.5257 -0.28763 0.53542 -0.29249 0.54601 -0.29595 C 0.55538 -0.3022 0.56511 -0.30659 0.57448 -0.31283 C 0.58021 -0.31653 0.58594 -0.32301 0.59202 -0.32555 C 0.60104 -0.32948 0.61129 -0.33087 0.62049 -0.33387 C 0.63212 -0.33757 0.64358 -0.34266 0.65556 -0.34451 C 0.67518 -0.34775 0.69497 -0.34613 0.71424 -0.35306 C 0.72639 -0.3496 0.72222 -0.35445 0.72222 -0.33387 " pathEditMode="relative" ptsTypes="fffffffffffffffffffffffffffffA">
                                      <p:cBhvr>
                                        <p:cTn id="36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56647E-6 C 0.01718 -0.0044 -0.00122 0.00161 0.01597 -0.00833 C 0.02326 -0.01249 0.0335 -0.01596 0.04131 -0.01896 C 0.04861 -0.02613 0.05538 -0.02636 0.06336 -0.03168 C 0.06892 -0.03538 0.0684 -0.03746 0.07465 -0.04 C 0.08871 -0.04602 0.10451 -0.05041 0.11892 -0.05272 C 0.12517 -0.05896 0.12916 -0.06035 0.13645 -0.06336 C 0.14722 -0.07422 0.15572 -0.08047 0.1684 -0.08879 C 0.17013 -0.08995 0.17118 -0.09249 0.17309 -0.09295 C 0.17881 -0.09457 0.18454 -0.09434 0.19062 -0.09503 C 0.19722 -0.10105 0.20295 -0.10821 0.20937 -0.11399 C 0.22204 -0.13711 0.23194 -0.15353 0.25381 -0.15839 C 0.25711 -0.16047 0.26006 -0.1637 0.26354 -0.16486 C 0.26875 -0.16671 0.2743 -0.16486 0.27934 -0.16694 C 0.28316 -0.16833 0.28576 -0.17249 0.28888 -0.17526 C 0.29531 -0.18105 0.30017 -0.18035 0.30642 -0.18382 C 0.3125 -0.18729 0.31788 -0.19261 0.32395 -0.19654 C 0.33194 -0.21226 0.34687 -0.2407 0.35885 -0.25157 C 0.36909 -0.27214 0.36093 -0.26266 0.38559 -0.26636 C 0.38888 -0.26683 0.39218 -0.26752 0.39513 -0.26844 C 0.39965 -0.2696 0.40798 -0.27261 0.40798 -0.27237 C 0.42847 -0.28856 0.40399 -0.27099 0.42395 -0.28116 C 0.42968 -0.28417 0.43263 -0.29226 0.43819 -0.29596 C 0.44357 -0.29966 0.44878 -0.30174 0.45381 -0.30636 C 0.4552 -0.31099 0.45486 -0.31469 0.45885 -0.317 C 0.4618 -0.31885 0.46527 -0.31977 0.4684 -0.32116 C 0.46979 -0.32185 0.4743 -0.3244 0.47291 -0.32324 C 0.47135 -0.32185 0.46979 -0.32047 0.4684 -0.31908 C 0.46475 -0.32648 0.46631 -0.3237 0.46336 -0.32763 " pathEditMode="relative" rAng="0" ptsTypes="ffffffffffffffffffffffffffffA">
                                      <p:cBhvr>
                                        <p:cTn id="37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-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0046 C 0.01025 -0.00278 0.01754 -0.00856 0.02657 -0.01665 C 0.03143 -0.02104 0.03733 -0.02289 0.04237 -0.02706 C 0.04896 -0.0326 0.05417 -0.0407 0.06146 -0.04393 C 0.06719 -0.05203 0.07362 -0.05573 0.079 -0.06521 C 0.08559 -0.077 0.09184 -0.08879 0.09966 -0.09896 C 0.10851 -0.12301 0.12535 -0.11122 0.13924 -0.1244 C 0.14532 -0.12995 0.15157 -0.13873 0.15678 -0.14544 C 0.15816 -0.14729 0.15851 -0.15006 0.1599 -0.15191 C 0.1691 -0.16417 0.18091 -0.17133 0.18855 -0.18567 C 0.19063 -0.19376 0.19653 -0.20047 0.20122 -0.20671 C 0.21146 -0.22035 0.22066 -0.23422 0.23125 -0.24694 C 0.23698 -0.25364 0.24306 -0.26706 0.25035 -0.27029 C 0.25695 -0.2837 0.24931 -0.27168 0.26789 -0.27862 C 0.26928 -0.27908 0.26962 -0.28232 0.27101 -0.28301 C 0.275 -0.28463 0.27952 -0.2844 0.28368 -0.28509 C 0.28577 -0.28648 0.28768 -0.28879 0.29011 -0.28925 C 0.29584 -0.29018 0.30261 -0.2807 0.31077 -0.2807 " pathEditMode="relative" ptsTypes="fffffffffffffffffA">
                                      <p:cBhvr>
                                        <p:cTn id="375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5757 C 0.1184 -0.06104 0.12396 -0.07191 0.12621 -0.07445 C 0.12899 -0.07769 0.13576 -0.08277 0.13576 -0.08277 C 0.14392 -0.07907 0.13958 -0.07561 0.14531 -0.06798 C 0.14583 -0.06589 0.14618 -0.06358 0.14687 -0.06173 C 0.14774 -0.05942 0.14878 -0.05341 0.15 -0.05549 C 0.1526 -0.06011 0.15208 -0.06682 0.15312 -0.07237 C 0.15642 -0.08971 0.1566 -0.10774 0.16424 -0.123 C 0.17257 -0.11237 0.17378 -0.0941 0.18177 -0.08277 C 0.18229 -0.08 0.18246 -0.07699 0.18333 -0.07445 C 0.18403 -0.07214 0.18646 -0.06543 0.18646 -0.06798 C 0.18819 -0.14081 0.16736 -0.14728 0.18976 -0.1378 C 0.19253 -0.1341 0.19583 -0.12763 0.20087 -0.12948 C 0.20312 -0.1304 0.20937 -0.14289 0.21042 -0.14428 C 0.21337 -0.14821 0.21684 -0.15075 0.21979 -0.15468 C 0.22413 -0.15399 0.22847 -0.15399 0.23264 -0.1526 C 0.2349 -0.15191 0.23663 -0.14798 0.23889 -0.14844 C 0.24149 -0.1489 0.24323 -0.1526 0.24531 -0.15468 C 0.24861 -0.17248 0.24392 -0.15907 0.25156 -0.15907 C 0.25434 -0.15907 0.25694 -0.16185 0.25955 -0.16324 C 0.2618 -0.16786 0.26545 -0.1711 0.26753 -0.17595 C 0.26858 -0.1785 0.26805 -0.18173 0.2691 -0.18428 C 0.27014 -0.18682 0.2724 -0.18844 0.27378 -0.19075 C 0.275 -0.1926 0.27535 -0.19607 0.27708 -0.19699 C 0.28108 -0.19907 0.28559 -0.19838 0.28976 -0.19907 C 0.2967 -0.20855 0.30312 -0.21665 0.31198 -0.22243 C 0.31615 -0.22798 0.32049 -0.23376 0.32465 -0.2393 C 0.32795 -0.2437 0.33264 -0.2541 0.33264 -0.2541 C 0.33698 -0.24832 0.34097 -0.2467 0.34531 -0.24139 C 0.34809 -0.23006 0.34757 -0.22983 0.35642 -0.23306 C 0.36094 -0.2141 0.35434 -0.23607 0.36111 -0.23306 C 0.36319 -0.23214 0.36198 -0.22728 0.36267 -0.22451 C 0.36371 -0.22011 0.36493 -0.21595 0.36597 -0.21179 C 0.36892 -0.20023 0.37031 -0.19075 0.37708 -0.18219 C 0.37986 -0.17087 0.38871 -0.16717 0.39601 -0.16115 C 0.39861 -0.15907 0.40139 -0.15699 0.40399 -0.15468 C 0.40555 -0.15329 0.40868 -0.15052 0.40868 -0.15052 C 0.40816 -0.15399 0.40972 -0.16 0.40712 -0.16115 C 0.39878 -0.16532 0.39392 -0.16115 0.38819 -0.15676 " pathEditMode="relative" ptsTypes="ffffffffffffffffffffffffffffffffffffffA">
                                      <p:cBhvr>
                                        <p:cTn id="37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79191E-6 C 0.00417 -0.01087 0.00833 -0.01804 0.0158 -0.0252 C 0.0191 -0.03931 0.02483 -0.03931 0.0316 -0.05272 C 0.03507 -0.05965 0.03733 -0.06752 0.04115 -0.07399 C 0.05139 -0.09087 0.06337 -0.10497 0.07292 -0.12254 C 0.08004 -0.13572 0.09219 -0.14613 0.10156 -0.1563 C 0.10556 -0.16069 0.1158 -0.16486 0.1158 -0.16486 C 0.12153 -0.17041 0.12518 -0.17226 0.1316 -0.17549 C 0.13785 -0.18335 0.1467 -0.18382 0.15382 -0.19029 C 0.16163 -0.19723 0.16858 -0.20578 0.17604 -0.21341 C 0.17865 -0.22289 0.18455 -0.2296 0.18715 -0.23884 C 0.18958 -0.2474 0.18802 -0.24324 0.19184 -0.25156 C 0.19427 -0.26405 0.2 -0.2726 0.20938 -0.27676 C 0.21354 -0.28254 0.21806 -0.28278 0.22222 -0.28948 C 0.22743 -0.2978 0.22379 -0.29364 0.22691 -0.3022 C 0.23177 -0.31584 0.23611 -0.32694 0.2474 -0.33179 C 0.25208 -0.33572 0.25573 -0.34058 0.26007 -0.34451 C 0.26129 -0.34659 0.2625 -0.34844 0.2632 -0.35075 C 0.26424 -0.35422 0.2632 -0.35838 0.26493 -0.36139 C 0.26563 -0.36324 0.26806 -0.36254 0.26979 -0.36347 C 0.28351 -0.37156 0.26927 -0.36509 0.2809 -0.36994 C 0.28872 -0.37688 0.28351 -0.3785 0.29202 -0.38266 C 0.29531 -0.38913 0.29618 -0.39145 0.29202 -0.39746 " pathEditMode="relative" ptsTypes="ffffffffffffffffffffffA">
                                      <p:cBhvr>
                                        <p:cTn id="38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35838E-6 C 0.00642 -0.01271 0.01545 -0.02589 0.02552 -0.03375 C 0.03385 -0.04022 0.04513 -0.04046 0.05399 -0.04647 C 0.06319 -0.05271 0.0743 -0.05965 0.08263 -0.06774 C 0.08437 -0.06936 0.08559 -0.07213 0.08732 -0.07398 C 0.08888 -0.0756 0.09062 -0.07676 0.09218 -0.07814 C 0.09774 -0.0897 0.10069 -0.10219 0.10798 -0.11213 C 0.10954 -0.11745 0.11371 -0.13502 0.1144 -0.13525 C 0.12152 -0.1378 0.12916 -0.13664 0.13663 -0.13733 C 0.14878 -0.14866 0.15364 -0.16785 0.16354 -0.18173 C 0.16996 -0.19074 0.17725 -0.19699 0.18263 -0.20716 C 0.18593 -0.22034 0.19461 -0.23144 0.20329 -0.23884 C 0.20902 -0.25086 0.21597 -0.27144 0.22552 -0.27907 C 0.23263 -0.28462 0.24184 -0.2867 0.2493 -0.29179 C 0.24982 -0.29525 0.24982 -0.29895 0.25086 -0.30219 C 0.25295 -0.30843 0.25711 -0.30982 0.25711 -0.3193 " pathEditMode="relative" ptsTypes="fffffffffffffffA">
                                      <p:cBhvr>
                                        <p:cTn id="38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3" grpId="0"/>
      <p:bldP spid="25" grpId="0"/>
      <p:bldP spid="26" grpId="0"/>
      <p:bldP spid="29" grpId="0"/>
      <p:bldP spid="30" grpId="0"/>
      <p:bldP spid="32" grpId="0"/>
      <p:bldP spid="33" grpId="0"/>
      <p:bldP spid="36" grpId="0"/>
      <p:bldP spid="40" grpId="0"/>
      <p:bldP spid="41" grpId="0"/>
      <p:bldP spid="42" grpId="0"/>
      <p:bldP spid="44" grpId="0"/>
      <p:bldP spid="46" grpId="0"/>
      <p:bldP spid="47" grpId="0"/>
      <p:bldP spid="51" grpId="0"/>
      <p:bldP spid="52" grpId="0"/>
      <p:bldP spid="56" grpId="0"/>
      <p:bldP spid="58" grpId="0"/>
      <p:bldP spid="59" grpId="0"/>
      <p:bldP spid="61" grpId="0"/>
      <p:bldP spid="62" grpId="0"/>
      <p:bldP spid="63" grpId="0"/>
      <p:bldP spid="64" grpId="0"/>
      <p:bldP spid="66" grpId="0"/>
      <p:bldP spid="115" grpId="0"/>
      <p:bldP spid="1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600200"/>
            <a:ext cx="8568952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sz="2400" dirty="0" smtClean="0"/>
              <a:t>	Arial William, </a:t>
            </a:r>
            <a:r>
              <a:rPr lang="fr-FR" sz="2400" dirty="0" err="1" smtClean="0"/>
              <a:t>Biegala</a:t>
            </a:r>
            <a:r>
              <a:rPr lang="fr-FR" sz="2400" dirty="0" smtClean="0"/>
              <a:t> Ladislas, Breton Agathe, </a:t>
            </a:r>
            <a:r>
              <a:rPr lang="fr-FR" sz="2400" dirty="0" err="1" smtClean="0"/>
              <a:t>Cochard</a:t>
            </a:r>
            <a:r>
              <a:rPr lang="fr-FR" sz="2400" dirty="0" smtClean="0"/>
              <a:t> Olivier, Deschamps </a:t>
            </a:r>
            <a:r>
              <a:rPr lang="fr-FR" sz="2400" dirty="0" err="1" smtClean="0"/>
              <a:t>Joannick</a:t>
            </a:r>
            <a:r>
              <a:rPr lang="fr-FR" sz="2400" dirty="0" smtClean="0"/>
              <a:t>, Etienne Sébastien, </a:t>
            </a:r>
            <a:r>
              <a:rPr lang="fr-FR" sz="2400" dirty="0" err="1" smtClean="0"/>
              <a:t>Hemon</a:t>
            </a:r>
            <a:r>
              <a:rPr lang="fr-FR" sz="2400" dirty="0" smtClean="0"/>
              <a:t> Audrey, James Jean-Baptiste, Lecaplain Benoît, Lemarquer Alain, Lutrand Christophe, Mathieu Michel, Petit Stéphanie, Pou Anne-Marie, Roche Michaël, Schmitt Emmanuel, </a:t>
            </a:r>
            <a:r>
              <a:rPr lang="fr-FR" sz="2400" dirty="0" err="1" smtClean="0"/>
              <a:t>Scolan</a:t>
            </a:r>
            <a:r>
              <a:rPr lang="fr-FR" sz="2400" dirty="0" smtClean="0"/>
              <a:t> Philippe.</a:t>
            </a:r>
          </a:p>
          <a:p>
            <a:pPr>
              <a:buNone/>
            </a:pPr>
            <a:r>
              <a:rPr lang="fr-FR" sz="2400" dirty="0" smtClean="0"/>
              <a:t> </a:t>
            </a:r>
          </a:p>
          <a:p>
            <a:pPr>
              <a:buNone/>
            </a:pPr>
            <a:r>
              <a:rPr lang="fr-FR" sz="2400" b="1" dirty="0" smtClean="0"/>
              <a:t>Merci aux diverses Associations</a:t>
            </a:r>
          </a:p>
          <a:p>
            <a:pPr>
              <a:buNone/>
            </a:pPr>
            <a:r>
              <a:rPr lang="fr-FR" sz="2400" dirty="0" smtClean="0"/>
              <a:t>- Curieux de Nature</a:t>
            </a:r>
          </a:p>
          <a:p>
            <a:pPr>
              <a:buNone/>
            </a:pPr>
            <a:r>
              <a:rPr lang="fr-FR" sz="2400" dirty="0" smtClean="0"/>
              <a:t>-Val d’Orne Environnement</a:t>
            </a:r>
          </a:p>
          <a:p>
            <a:pPr>
              <a:buNone/>
            </a:pPr>
            <a:r>
              <a:rPr lang="fr-FR" sz="2400" dirty="0" smtClean="0"/>
              <a:t>-L’</a:t>
            </a:r>
            <a:r>
              <a:rPr lang="fr-FR" sz="2400" dirty="0" err="1" smtClean="0"/>
              <a:t>Adame</a:t>
            </a:r>
            <a:r>
              <a:rPr lang="fr-FR" sz="2400" dirty="0" smtClean="0"/>
              <a:t> des Marais</a:t>
            </a:r>
          </a:p>
          <a:p>
            <a:pPr>
              <a:buNone/>
            </a:pPr>
            <a:r>
              <a:rPr lang="fr-FR" sz="2400" dirty="0" smtClean="0"/>
              <a:t>-Conservatoire des Espaces Naturels</a:t>
            </a:r>
          </a:p>
          <a:p>
            <a:pPr>
              <a:buNone/>
            </a:pPr>
            <a:r>
              <a:rPr lang="fr-FR" sz="2400" dirty="0" smtClean="0"/>
              <a:t>-ONF</a:t>
            </a:r>
          </a:p>
          <a:p>
            <a:pPr>
              <a:buNone/>
            </a:pPr>
            <a:r>
              <a:rPr lang="fr-FR" sz="2400" dirty="0" smtClean="0"/>
              <a:t>-</a:t>
            </a:r>
            <a:r>
              <a:rPr lang="fr-FR" sz="2400" dirty="0" err="1" smtClean="0"/>
              <a:t>Gretia</a:t>
            </a:r>
            <a:endParaRPr lang="fr-FR" sz="24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l"/>
            <a:r>
              <a:rPr lang="fr-FR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Merci à tous</a:t>
            </a:r>
            <a:br>
              <a:rPr lang="fr-FR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icole\Desktop\diaporama\Sans titre-1 copie 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056"/>
            <a:ext cx="7022592" cy="526694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131840" y="404664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projets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Nicole\Desktop\diaporama\Réunion atlas 2014\P1000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483006"/>
          </a:xfrm>
          <a:prstGeom prst="rect">
            <a:avLst/>
          </a:prstGeom>
          <a:noFill/>
        </p:spPr>
      </p:pic>
      <p:pic>
        <p:nvPicPr>
          <p:cNvPr id="3075" name="Picture 3" descr="C:\Users\Nicole\Desktop\diaporama\Réunion atlas 2014\P1000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989" y="0"/>
            <a:ext cx="4668011" cy="3501008"/>
          </a:xfrm>
          <a:prstGeom prst="rect">
            <a:avLst/>
          </a:prstGeom>
          <a:noFill/>
        </p:spPr>
      </p:pic>
      <p:pic>
        <p:nvPicPr>
          <p:cNvPr id="3076" name="Picture 4" descr="C:\Users\Nicole\Desktop\diaporama\Réunion atlas 2014\P11406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4644008" cy="3483006"/>
          </a:xfrm>
          <a:prstGeom prst="rect">
            <a:avLst/>
          </a:prstGeom>
          <a:noFill/>
        </p:spPr>
      </p:pic>
      <p:pic>
        <p:nvPicPr>
          <p:cNvPr id="3077" name="Picture 5" descr="C:\Users\Nicole\Desktop\diaporama\Réunion atlas 2014\P10007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55622"/>
            <a:ext cx="4536504" cy="3402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cole\Pictures\RAINMAKER+AFROTON+ARM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692696"/>
            <a:ext cx="3400425" cy="4762500"/>
          </a:xfrm>
          <a:prstGeom prst="rect">
            <a:avLst/>
          </a:prstGeom>
          <a:noFill/>
        </p:spPr>
      </p:pic>
      <p:pic>
        <p:nvPicPr>
          <p:cNvPr id="5122" name="Picture 2" descr="C:\Users\Nicole\Pictures\_bRUS_FjF6onvLeGxr71HgwkXr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6350000" cy="3429000"/>
          </a:xfrm>
          <a:prstGeom prst="rect">
            <a:avLst/>
          </a:prstGeom>
          <a:noFill/>
        </p:spPr>
      </p:pic>
      <p:pic>
        <p:nvPicPr>
          <p:cNvPr id="5123" name="Picture 3" descr="C:\Users\Nicole\Pictures\Captur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4674026"/>
            <a:ext cx="2160240" cy="168719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131840" y="188640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chenilles</a:t>
            </a:r>
            <a:endParaRPr lang="fr-FR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3707904" y="5517232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Repérer la plante sur laquelle se trouve la chenille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779912" y="5805264"/>
            <a:ext cx="463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Essayer de faire la photo sur un support naturel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icole\Desktop\diaporama\a Bilan 2014 sans i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8563040" cy="5865515"/>
          </a:xfrm>
          <a:prstGeom prst="rect">
            <a:avLst/>
          </a:prstGeom>
          <a:noFill/>
        </p:spPr>
      </p:pic>
      <p:sp>
        <p:nvSpPr>
          <p:cNvPr id="9" name="Ellipse 8"/>
          <p:cNvSpPr/>
          <p:nvPr/>
        </p:nvSpPr>
        <p:spPr>
          <a:xfrm rot="20378961">
            <a:off x="3830635" y="1652108"/>
            <a:ext cx="517405" cy="763752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 rot="2311923">
            <a:off x="5986844" y="3872978"/>
            <a:ext cx="1946824" cy="830379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355976" y="3789040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716016" y="4653136"/>
            <a:ext cx="648072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5436096" y="5445224"/>
            <a:ext cx="1584176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8244408" y="5301208"/>
            <a:ext cx="89959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1560" y="5733256"/>
            <a:ext cx="354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 reste 25 mailles blanches ( -de 25)</a:t>
            </a:r>
          </a:p>
          <a:p>
            <a:r>
              <a:rPr lang="fr-FR" dirty="0" smtClean="0"/>
              <a:t>Objectif               0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1547664" y="6165304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67744" y="0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Cibler les prospections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 </a:t>
            </a:r>
            <a:r>
              <a:rPr lang="fr-FR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Gretia</a:t>
            </a:r>
            <a:endParaRPr lang="fr-FR" sz="3600" dirty="0"/>
          </a:p>
        </p:txBody>
      </p:sp>
      <p:pic>
        <p:nvPicPr>
          <p:cNvPr id="1026" name="Picture 2" descr="G:\1affiche\MILIEUX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992888" cy="574394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835696" y="404664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2015 : inventaire des </a:t>
            </a:r>
            <a:r>
              <a:rPr lang="fr-FR" sz="2400" dirty="0" err="1" smtClean="0"/>
              <a:t>Macrohétérocères</a:t>
            </a:r>
            <a:r>
              <a:rPr lang="fr-FR" sz="2400" dirty="0" smtClean="0"/>
              <a:t> des roselières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68313" y="1484313"/>
            <a:ext cx="482441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Un constat : les roselières…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sz="2000" dirty="0"/>
              <a:t> un cortèges de </a:t>
            </a:r>
            <a:r>
              <a:rPr lang="fr-FR" sz="2000" dirty="0" err="1"/>
              <a:t>Macrohétérocères</a:t>
            </a:r>
            <a:r>
              <a:rPr lang="fr-FR" sz="2000" dirty="0"/>
              <a:t> (notamment Noctuelles) très original…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sz="2000" dirty="0"/>
              <a:t> mais un habitat difficile à prospecter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893245" y="260648"/>
            <a:ext cx="4250755" cy="3269382"/>
            <a:chOff x="3424" y="1480"/>
            <a:chExt cx="2088" cy="1470"/>
          </a:xfrm>
        </p:grpSpPr>
        <p:pic>
          <p:nvPicPr>
            <p:cNvPr id="2057" name="Picture 9" descr="?u=http%3A%2F%2Fww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4" y="1480"/>
              <a:ext cx="1956" cy="1470"/>
            </a:xfrm>
            <a:prstGeom prst="rect">
              <a:avLst/>
            </a:prstGeom>
            <a:noFill/>
          </p:spPr>
        </p:pic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4604" y="2795"/>
              <a:ext cx="90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900">
                  <a:solidFill>
                    <a:schemeClr val="bg1"/>
                  </a:solidFill>
                </a:rPr>
                <a:t>Pays d’Auge nature</a:t>
              </a:r>
            </a:p>
          </p:txBody>
        </p:sp>
      </p:grp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250825" y="3789363"/>
            <a:ext cx="849788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Suite aux divers inventaires des zones humides menées par le GRETIA sur les zones humides bas-normandes*, choix de zoomer en 2015 sur les roselières :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sz="2000" dirty="0"/>
              <a:t> une étude plus limitée en terme de coût et donc de site/passages (1 seul en salarié)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sz="2000" dirty="0"/>
              <a:t> un piégeage au cœur des roselières, par piégeage lumineux sur drap et/ou pièges automatiques</a:t>
            </a: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0" y="6538913"/>
            <a:ext cx="914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i="1" dirty="0"/>
              <a:t>* Mouquet, Lepertel &amp; Quinette en 2013 (étude parue) et 2014 (deux études à paraître), Launay en 2014 (rapport de stage paru)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66" grpId="0"/>
      <p:bldP spid="20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Nicole\Documents\2015_01_09 localisation roseliè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273104" cy="3729471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92080" y="1124744"/>
            <a:ext cx="3851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 Roselière de </a:t>
            </a:r>
            <a:r>
              <a:rPr lang="fr-FR" sz="1400" dirty="0" err="1"/>
              <a:t>Bénouville</a:t>
            </a:r>
            <a:r>
              <a:rPr lang="fr-FR" sz="1400" dirty="0"/>
              <a:t> (14) gérée par le CEN BN (à </a:t>
            </a:r>
            <a:r>
              <a:rPr lang="fr-FR" sz="1400" dirty="0" err="1"/>
              <a:t>confimer</a:t>
            </a:r>
            <a:r>
              <a:rPr lang="fr-FR" sz="1400" dirty="0"/>
              <a:t> par CG 14)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987824" y="1268760"/>
            <a:ext cx="2304256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292080" y="1628800"/>
            <a:ext cx="3851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 Marais de Ver-</a:t>
            </a:r>
            <a:r>
              <a:rPr lang="fr-FR" sz="1400" dirty="0" err="1"/>
              <a:t>Meuvaines</a:t>
            </a:r>
            <a:r>
              <a:rPr lang="fr-FR" sz="1400" dirty="0"/>
              <a:t> (14) gérée par le SMCLEN (à </a:t>
            </a:r>
            <a:r>
              <a:rPr lang="fr-FR" sz="1400" dirty="0" err="1"/>
              <a:t>confimer</a:t>
            </a:r>
            <a:r>
              <a:rPr lang="fr-FR" sz="1400" dirty="0"/>
              <a:t> par CG 14)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92080" y="2204864"/>
            <a:ext cx="3851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 Marais des </a:t>
            </a:r>
            <a:r>
              <a:rPr lang="fr-FR" sz="1400" dirty="0" smtClean="0"/>
              <a:t>Dizaines Banville </a:t>
            </a:r>
            <a:r>
              <a:rPr lang="fr-FR" sz="1400" dirty="0"/>
              <a:t>(14) gérée par le CEN BN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92080" y="2780928"/>
            <a:ext cx="3851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fr-FR" sz="1400" dirty="0" smtClean="0"/>
              <a:t>Mare </a:t>
            </a:r>
            <a:r>
              <a:rPr lang="fr-FR" sz="1400" dirty="0"/>
              <a:t>de Bouillon (</a:t>
            </a:r>
            <a:r>
              <a:rPr lang="fr-FR" sz="1400" dirty="0" err="1"/>
              <a:t>Jullouville</a:t>
            </a:r>
            <a:r>
              <a:rPr lang="fr-FR" sz="1400" dirty="0"/>
              <a:t>, 50), site du Conservatoire du </a:t>
            </a:r>
            <a:r>
              <a:rPr lang="fr-FR" sz="1400" dirty="0" smtClean="0"/>
              <a:t>littoral, géré </a:t>
            </a:r>
            <a:r>
              <a:rPr lang="fr-FR" sz="1400" dirty="0"/>
              <a:t>par le </a:t>
            </a:r>
            <a:r>
              <a:rPr lang="fr-FR" sz="1400" dirty="0" err="1"/>
              <a:t>Symel</a:t>
            </a:r>
            <a:r>
              <a:rPr lang="fr-FR" sz="14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4088" y="3356992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 smtClean="0"/>
              <a:t>- Mare de </a:t>
            </a:r>
            <a:r>
              <a:rPr lang="fr-FR" sz="1400" dirty="0" err="1" smtClean="0"/>
              <a:t>Gatteville</a:t>
            </a:r>
            <a:r>
              <a:rPr lang="fr-FR" sz="1400" dirty="0" smtClean="0"/>
              <a:t> (50), géré par le </a:t>
            </a:r>
            <a:r>
              <a:rPr lang="fr-FR" sz="1400" dirty="0" err="1" smtClean="0"/>
              <a:t>Symel</a:t>
            </a:r>
            <a:r>
              <a:rPr lang="fr-FR" sz="1400" dirty="0" smtClean="0"/>
              <a:t> </a:t>
            </a:r>
            <a:endParaRPr lang="fr-FR" sz="1400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292080" y="3645024"/>
            <a:ext cx="38519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 Mare de </a:t>
            </a:r>
            <a:r>
              <a:rPr lang="fr-FR" sz="1400" dirty="0" err="1"/>
              <a:t>Vrigny</a:t>
            </a:r>
            <a:r>
              <a:rPr lang="fr-FR" sz="1400" dirty="0"/>
              <a:t> (61), ENS départemental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20072" y="4005064"/>
            <a:ext cx="3923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 </a:t>
            </a:r>
            <a:r>
              <a:rPr lang="fr-FR" sz="1400" dirty="0" smtClean="0"/>
              <a:t>Marais </a:t>
            </a:r>
            <a:r>
              <a:rPr lang="fr-FR" sz="1400" dirty="0"/>
              <a:t>du Grand </a:t>
            </a:r>
            <a:r>
              <a:rPr lang="fr-FR" sz="1400" dirty="0" err="1"/>
              <a:t>Hazé</a:t>
            </a:r>
            <a:r>
              <a:rPr lang="fr-FR" sz="1400" dirty="0"/>
              <a:t> (61), ENS départemental, géré par CPIE CN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292081" y="4653137"/>
            <a:ext cx="3672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- Prairie de Caen (14), géré par la Ville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99792" y="6237312"/>
            <a:ext cx="4388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… + d’autres sites couverts par les bénévoles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467544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 smtClean="0"/>
              <a:t>Des sites pressentis, en lien avec nos partenaires financiers (Agence de l’eau Seine-Normandie, 3 Conseils généraux et ville de Caen : </a:t>
            </a:r>
            <a:endParaRPr lang="fr-FR" b="1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2699792" y="1988840"/>
            <a:ext cx="2736304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2555776" y="1772816"/>
            <a:ext cx="288032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1259632" y="2924944"/>
            <a:ext cx="410445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1547664" y="1340768"/>
            <a:ext cx="3880048" cy="2160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 flipV="1">
            <a:off x="3275856" y="3429000"/>
            <a:ext cx="216024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2843808" y="2348880"/>
            <a:ext cx="2592288" cy="24482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 flipV="1">
            <a:off x="2771800" y="3356992"/>
            <a:ext cx="2583904" cy="8557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950869" y="248334"/>
            <a:ext cx="2974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publication </a:t>
            </a:r>
            <a:endParaRPr lang="fr-FR" sz="3600" dirty="0"/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1"/>
          </p:nvPr>
        </p:nvSpPr>
        <p:spPr>
          <a:xfrm>
            <a:off x="827584" y="2708920"/>
            <a:ext cx="772554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400" dirty="0" smtClean="0"/>
              <a:t>329 monographies (1 page)</a:t>
            </a:r>
          </a:p>
          <a:p>
            <a:pPr>
              <a:buNone/>
            </a:pPr>
            <a:r>
              <a:rPr lang="fr-FR" sz="2400" dirty="0" smtClean="0"/>
              <a:t>30 monographies d’espèces non retrouvées  (1/2 page)</a:t>
            </a:r>
          </a:p>
        </p:txBody>
      </p:sp>
      <p:pic>
        <p:nvPicPr>
          <p:cNvPr id="11" name="Picture 2" descr="C:\Users\Nicole\Desktop\diaporama\LOGO ATLAS 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0"/>
            <a:ext cx="2411760" cy="18088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19872" y="764704"/>
            <a:ext cx="1893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Environ 400 pages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cole\Documents\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60953" cy="68580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</p:pic>
      <p:sp>
        <p:nvSpPr>
          <p:cNvPr id="10" name="Rectangle 9"/>
          <p:cNvSpPr/>
          <p:nvPr/>
        </p:nvSpPr>
        <p:spPr>
          <a:xfrm>
            <a:off x="5076056" y="188640"/>
            <a:ext cx="2962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fr-FR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publication </a:t>
            </a:r>
            <a:endParaRPr lang="fr-FR" sz="24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3707904" y="3429000"/>
            <a:ext cx="2808312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683163" y="620688"/>
            <a:ext cx="446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Iconographie importante ( 3 photos par page)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076056" y="3933056"/>
            <a:ext cx="4067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Un maximum de photos de chenilles</a:t>
            </a:r>
          </a:p>
          <a:p>
            <a:r>
              <a:rPr lang="fr-FR" sz="1400" dirty="0" smtClean="0"/>
              <a:t>Parfois photo du biotope ou une variation de l’espèce</a:t>
            </a:r>
          </a:p>
          <a:p>
            <a:r>
              <a:rPr lang="fr-FR" sz="1400" dirty="0" smtClean="0"/>
              <a:t>Un maximum de localités et de photographes</a:t>
            </a:r>
            <a:endParaRPr lang="fr-FR" sz="1400" dirty="0"/>
          </a:p>
        </p:txBody>
      </p:sp>
      <p:cxnSp>
        <p:nvCxnSpPr>
          <p:cNvPr id="18" name="Connecteur droit avec flèche 17"/>
          <p:cNvCxnSpPr>
            <a:stCxn id="32" idx="1"/>
          </p:cNvCxnSpPr>
          <p:nvPr/>
        </p:nvCxnSpPr>
        <p:spPr>
          <a:xfrm flipH="1" flipV="1">
            <a:off x="2987824" y="548680"/>
            <a:ext cx="2664296" cy="10899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4355976" y="548680"/>
            <a:ext cx="1944216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1763688" y="764704"/>
            <a:ext cx="4320480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35" idx="1"/>
          </p:cNvCxnSpPr>
          <p:nvPr/>
        </p:nvCxnSpPr>
        <p:spPr>
          <a:xfrm flipH="1" flipV="1">
            <a:off x="3347864" y="1124744"/>
            <a:ext cx="2664296" cy="11620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156176" y="1196752"/>
            <a:ext cx="2712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Emoticône de difficulté à identifier</a:t>
            </a:r>
            <a:endParaRPr lang="fr-FR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5652120" y="148478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Indication de croquis d’aide à la détermination</a:t>
            </a:r>
            <a:endParaRPr lang="fr-FR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6012160" y="2132856"/>
            <a:ext cx="1760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1</a:t>
            </a:r>
            <a:r>
              <a:rPr lang="fr-FR" sz="1400" baseline="30000" dirty="0" smtClean="0"/>
              <a:t>ère</a:t>
            </a:r>
            <a:r>
              <a:rPr lang="fr-FR" sz="1400" dirty="0" smtClean="0"/>
              <a:t> donnée BN et îles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6300192" y="2636912"/>
            <a:ext cx="282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Nom vernaculaire français et anglais</a:t>
            </a:r>
            <a:endParaRPr lang="fr-FR" sz="1400" dirty="0"/>
          </a:p>
        </p:txBody>
      </p:sp>
      <p:cxnSp>
        <p:nvCxnSpPr>
          <p:cNvPr id="40" name="Connecteur droit avec flèche 39"/>
          <p:cNvCxnSpPr/>
          <p:nvPr/>
        </p:nvCxnSpPr>
        <p:spPr>
          <a:xfrm flipH="1" flipV="1">
            <a:off x="1547664" y="3717032"/>
            <a:ext cx="3600400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5076056" y="4797152"/>
            <a:ext cx="40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Critères permettant de reconnaître l’espèce ou de </a:t>
            </a:r>
          </a:p>
          <a:p>
            <a:r>
              <a:rPr lang="fr-FR" sz="1400" dirty="0" smtClean="0"/>
              <a:t>La séparer d’une espèce proche.</a:t>
            </a:r>
            <a:endParaRPr lang="fr-FR" sz="1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5076056" y="5373216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Commentaires sur la distribution en BN</a:t>
            </a:r>
            <a:endParaRPr lang="fr-FR" sz="1400" dirty="0"/>
          </a:p>
        </p:txBody>
      </p:sp>
      <p:cxnSp>
        <p:nvCxnSpPr>
          <p:cNvPr id="46" name="Connecteur droit avec flèche 45"/>
          <p:cNvCxnSpPr/>
          <p:nvPr/>
        </p:nvCxnSpPr>
        <p:spPr>
          <a:xfrm flipH="1" flipV="1">
            <a:off x="539552" y="4005064"/>
            <a:ext cx="4680520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H="1" flipV="1">
            <a:off x="467544" y="4653136"/>
            <a:ext cx="792088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8047225" y="5373216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dans les iles</a:t>
            </a:r>
            <a:endParaRPr lang="fr-FR" sz="1400" dirty="0"/>
          </a:p>
        </p:txBody>
      </p:sp>
      <p:sp>
        <p:nvSpPr>
          <p:cNvPr id="52" name="ZoneTexte 51"/>
          <p:cNvSpPr txBox="1"/>
          <p:nvPr/>
        </p:nvSpPr>
        <p:spPr>
          <a:xfrm>
            <a:off x="5868144" y="5805264"/>
            <a:ext cx="3121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Nombre de données et de mailles en BN</a:t>
            </a:r>
            <a:endParaRPr lang="fr-FR" sz="1400" dirty="0"/>
          </a:p>
        </p:txBody>
      </p:sp>
      <p:cxnSp>
        <p:nvCxnSpPr>
          <p:cNvPr id="53" name="Connecteur droit avec flèche 52"/>
          <p:cNvCxnSpPr/>
          <p:nvPr/>
        </p:nvCxnSpPr>
        <p:spPr>
          <a:xfrm flipH="1" flipV="1">
            <a:off x="4283968" y="5517232"/>
            <a:ext cx="1656184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 flipV="1">
            <a:off x="4499992" y="6381328"/>
            <a:ext cx="1728192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6372200" y="6550223"/>
            <a:ext cx="1858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Phénologie / quinzaine</a:t>
            </a:r>
            <a:endParaRPr lang="fr-FR" sz="1400" dirty="0"/>
          </a:p>
        </p:txBody>
      </p:sp>
      <p:cxnSp>
        <p:nvCxnSpPr>
          <p:cNvPr id="59" name="Connecteur droit avec flèche 58"/>
          <p:cNvCxnSpPr/>
          <p:nvPr/>
        </p:nvCxnSpPr>
        <p:spPr>
          <a:xfrm flipH="1" flipV="1">
            <a:off x="3419872" y="1772816"/>
            <a:ext cx="2304256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5796136" y="3140968"/>
            <a:ext cx="220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Plante nourricière chenille</a:t>
            </a:r>
          </a:p>
          <a:p>
            <a:r>
              <a:rPr lang="fr-FR" sz="1400" dirty="0" smtClean="0"/>
              <a:t>Envergure et période de vol</a:t>
            </a:r>
            <a:endParaRPr lang="fr-FR" sz="1400" dirty="0"/>
          </a:p>
        </p:txBody>
      </p:sp>
      <p:pic>
        <p:nvPicPr>
          <p:cNvPr id="2" name="Picture 2" descr="C:\Users\Nicole\Documents\A Atlas Basse-Normandie\Cartes 2014\Cosmia affinis (Linnaeus 176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941168"/>
            <a:ext cx="2089210" cy="1526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0" grpId="0"/>
      <p:bldP spid="32" grpId="0"/>
      <p:bldP spid="35" grpId="0"/>
      <p:bldP spid="39" grpId="0"/>
      <p:bldP spid="44" grpId="0"/>
      <p:bldP spid="44" grpId="1"/>
      <p:bldP spid="45" grpId="0"/>
      <p:bldP spid="51" grpId="0"/>
      <p:bldP spid="52" grpId="0"/>
      <p:bldP spid="58" grpId="0"/>
      <p:bldP spid="6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cole\Documents\MONO CRIBRUMA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9760" cy="6858000"/>
          </a:xfrm>
          <a:prstGeom prst="rect">
            <a:avLst/>
          </a:prstGeom>
          <a:noFill/>
        </p:spPr>
      </p:pic>
      <p:pic>
        <p:nvPicPr>
          <p:cNvPr id="5" name="Picture 3" descr="C:\Users\Nicole\Documents\Scan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608512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Nicole\Documents\Scan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4994"/>
            <a:ext cx="4932040" cy="6783006"/>
          </a:xfrm>
          <a:prstGeom prst="rect">
            <a:avLst/>
          </a:prstGeom>
          <a:noFill/>
        </p:spPr>
      </p:pic>
      <p:pic>
        <p:nvPicPr>
          <p:cNvPr id="2051" name="Picture 3" descr="C:\Users\Nicole\Dropbox\ATLAS NOCTUELLES\Mise en page planche\PLANCHE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48008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608" y="332656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Quels projets après les noctuelles ?</a:t>
            </a:r>
            <a:endParaRPr lang="fr-FR" sz="3600" dirty="0"/>
          </a:p>
        </p:txBody>
      </p:sp>
      <p:pic>
        <p:nvPicPr>
          <p:cNvPr id="1026" name="Picture 2" descr="C:\Users\Nicole\Documents\1 IMAGES\1 PAPILLONS\Géometres\a-d\Abraxas grossulari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76369">
            <a:off x="1567444" y="1488025"/>
            <a:ext cx="2200225" cy="1656429"/>
          </a:xfrm>
          <a:prstGeom prst="rect">
            <a:avLst/>
          </a:prstGeom>
          <a:noFill/>
        </p:spPr>
      </p:pic>
      <p:pic>
        <p:nvPicPr>
          <p:cNvPr id="1027" name="Picture 3" descr="C:\Users\Nicole\Documents\1 IMAGES\1 PAPILLONS\Notodontides\Ptilodon capucina St Loup 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125182"/>
            <a:ext cx="2232248" cy="1674186"/>
          </a:xfrm>
          <a:prstGeom prst="rect">
            <a:avLst/>
          </a:prstGeom>
          <a:noFill/>
        </p:spPr>
      </p:pic>
      <p:pic>
        <p:nvPicPr>
          <p:cNvPr id="1028" name="Picture 4" descr="C:\Users\Nicole\Documents\1 IMAGES\1 PAPILLONS\Autres familles\Aglia tau 04 mai 2008 Nicole Lepert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12439">
            <a:off x="5148064" y="1628800"/>
            <a:ext cx="1944216" cy="1458162"/>
          </a:xfrm>
          <a:prstGeom prst="rect">
            <a:avLst/>
          </a:prstGeom>
          <a:noFill/>
        </p:spPr>
      </p:pic>
      <p:pic>
        <p:nvPicPr>
          <p:cNvPr id="1029" name="Picture 5" descr="C:\Users\Nicole\Documents\1 IMAGES\1 PAPILLONS\Sphinx\Smerinthus ocellata 26 mai 2011 Maupertuis 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980728"/>
            <a:ext cx="1872208" cy="140415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27584" y="4437112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Vers un site internet….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 MAI 2014</a:t>
            </a:r>
            <a:b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37890" name="Picture 2" descr="C:\Users\Nicole\Desktop\diaporama\Détermination macr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436096" y="980728"/>
            <a:ext cx="2422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Stage odonates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8172400" y="6309320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Nicole\Pictures\IND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196752"/>
            <a:ext cx="9778385" cy="4528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cole\Documents\1 IMAGES\Voeux divers\vacances copie 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024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300192" y="260648"/>
            <a:ext cx="21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Bonnes prospections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6488668"/>
            <a:ext cx="848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Photos: Claire Mouquet, Sylvain Montagner, Dominique </a:t>
            </a:r>
            <a:r>
              <a:rPr lang="fr-FR" sz="1600" dirty="0" err="1" smtClean="0">
                <a:solidFill>
                  <a:schemeClr val="bg1"/>
                </a:solidFill>
              </a:rPr>
              <a:t>Dethan</a:t>
            </a:r>
            <a:r>
              <a:rPr lang="fr-FR" sz="1600" dirty="0" smtClean="0">
                <a:solidFill>
                  <a:schemeClr val="bg1"/>
                </a:solidFill>
              </a:rPr>
              <a:t>, Jean-Paul Quinette, Nicole Lepertel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0"/>
            <a:ext cx="3148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  l’année prochaine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1" y="260648"/>
            <a:ext cx="28803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07 juin 2014</a:t>
            </a:r>
            <a:endParaRPr lang="fr-F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82945" y="548680"/>
            <a:ext cx="578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Animation </a:t>
            </a:r>
            <a:r>
              <a:rPr lang="fr-FR" sz="2400" dirty="0" err="1" smtClean="0"/>
              <a:t>Adame</a:t>
            </a:r>
            <a:r>
              <a:rPr lang="fr-FR" sz="2400" dirty="0" smtClean="0"/>
              <a:t> des Marais à </a:t>
            </a:r>
            <a:r>
              <a:rPr lang="fr-FR" sz="2400" dirty="0" err="1" smtClean="0"/>
              <a:t>Marchésieux</a:t>
            </a:r>
            <a:endParaRPr lang="fr-FR" sz="2400" dirty="0"/>
          </a:p>
        </p:txBody>
      </p:sp>
      <p:pic>
        <p:nvPicPr>
          <p:cNvPr id="1026" name="Picture 2" descr="C:\Users\Nicole\Desktop\diaporama\Nouveau dossier\Animation Marchesieux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816424" cy="5243706"/>
          </a:xfrm>
          <a:prstGeom prst="rect">
            <a:avLst/>
          </a:prstGeom>
          <a:noFill/>
        </p:spPr>
      </p:pic>
      <p:pic>
        <p:nvPicPr>
          <p:cNvPr id="1027" name="Picture 3" descr="C:\Users\Nicole\Desktop\diaporama\Nouveau dossier\Animation Marchesieux (3a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980728"/>
            <a:ext cx="2664296" cy="5328592"/>
          </a:xfrm>
          <a:prstGeom prst="rect">
            <a:avLst/>
          </a:prstGeom>
          <a:noFill/>
        </p:spPr>
      </p:pic>
      <p:cxnSp>
        <p:nvCxnSpPr>
          <p:cNvPr id="9" name="Connecteur droit avec flèche 8"/>
          <p:cNvCxnSpPr>
            <a:stCxn id="1027" idx="1"/>
          </p:cNvCxnSpPr>
          <p:nvPr/>
        </p:nvCxnSpPr>
        <p:spPr>
          <a:xfrm flipH="1">
            <a:off x="3275856" y="3645024"/>
            <a:ext cx="2376264" cy="144016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956376" y="6488668"/>
            <a:ext cx="83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Patrice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cole\Desktop\diaporama\Nouveau dossier\Animation Marchesieux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908720"/>
            <a:ext cx="4800534" cy="3600400"/>
          </a:xfrm>
          <a:prstGeom prst="rect">
            <a:avLst/>
          </a:prstGeom>
          <a:noFill/>
        </p:spPr>
      </p:pic>
      <p:pic>
        <p:nvPicPr>
          <p:cNvPr id="2051" name="Picture 3" descr="C:\Users\Nicole\Desktop\diaporama\Nouveau dossier\Animation Marchesieux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08719"/>
            <a:ext cx="4788025" cy="3591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20688"/>
            <a:ext cx="3203848" cy="43204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 juin 2014</a:t>
            </a:r>
            <a:b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6146" name="Picture 2" descr="C:\Users\Nicole\Desktop\diaporama\Lande mouton 24 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988840"/>
            <a:ext cx="6048672" cy="453541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131840" y="692696"/>
            <a:ext cx="6062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24 h biodiversité à St-Clément-</a:t>
            </a:r>
            <a:r>
              <a:rPr lang="fr-FR" sz="2400" dirty="0" err="1" smtClean="0"/>
              <a:t>Rancoudray</a:t>
            </a:r>
            <a:r>
              <a:rPr lang="fr-FR" sz="2400" dirty="0" smtClean="0"/>
              <a:t> (50)</a:t>
            </a:r>
            <a:endParaRPr lang="fr-FR" sz="2400" dirty="0"/>
          </a:p>
        </p:txBody>
      </p:sp>
      <p:pic>
        <p:nvPicPr>
          <p:cNvPr id="3074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3096344" cy="2153465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/>
          <p:nvPr/>
        </p:nvCxnSpPr>
        <p:spPr>
          <a:xfrm>
            <a:off x="0" y="2132856"/>
            <a:ext cx="1403648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20688"/>
            <a:ext cx="3203848" cy="43204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 juin 2014</a:t>
            </a:r>
            <a:b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131840" y="692696"/>
            <a:ext cx="6062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24 h biodiversité à St-Clément-</a:t>
            </a:r>
            <a:r>
              <a:rPr lang="fr-FR" sz="2400" dirty="0" err="1" smtClean="0"/>
              <a:t>Rancoudray</a:t>
            </a:r>
            <a:r>
              <a:rPr lang="fr-FR" sz="2400" dirty="0" smtClean="0"/>
              <a:t> (50)</a:t>
            </a:r>
            <a:endParaRPr lang="fr-FR" sz="24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123 espèces observées dont 50 noctuelles</a:t>
            </a:r>
          </a:p>
          <a:p>
            <a:r>
              <a:rPr lang="fr-FR" sz="2400" dirty="0" smtClean="0"/>
              <a:t>11 nouveautés pour la maille XU59</a:t>
            </a:r>
          </a:p>
          <a:p>
            <a:r>
              <a:rPr lang="fr-FR" sz="2400" dirty="0" smtClean="0"/>
              <a:t>1 espèce nouvelle : </a:t>
            </a:r>
            <a:r>
              <a:rPr lang="fr-FR" sz="2400" i="1" dirty="0" err="1" smtClean="0"/>
              <a:t>Fagivorina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arenaria</a:t>
            </a:r>
            <a:r>
              <a:rPr lang="fr-FR" sz="2400" i="1" dirty="0" smtClean="0"/>
              <a:t>: </a:t>
            </a:r>
            <a:r>
              <a:rPr lang="fr-FR" sz="1600" dirty="0" smtClean="0"/>
              <a:t>Lichens des Chênes et Bouleaux</a:t>
            </a:r>
          </a:p>
        </p:txBody>
      </p:sp>
      <p:pic>
        <p:nvPicPr>
          <p:cNvPr id="7" name="Picture 2" descr="C:\Users\Nicole\Pictures\ARENARIA-M-2009061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140968"/>
            <a:ext cx="4464496" cy="3351226"/>
          </a:xfrm>
          <a:prstGeom prst="rect">
            <a:avLst/>
          </a:prstGeom>
          <a:noFill/>
        </p:spPr>
      </p:pic>
      <p:pic>
        <p:nvPicPr>
          <p:cNvPr id="28674" name="Picture 2" descr="http://www.lepinet.fr/especes/cartes/carte_3721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95320"/>
            <a:ext cx="1691680" cy="1662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cole\Documents\A Atlas Basse-Normandie\Cartes\mailles_UTM_Normand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660232" cy="46321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39752" y="260648"/>
            <a:ext cx="50794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Stage multithématique</a:t>
            </a:r>
          </a:p>
          <a:p>
            <a:pPr algn="ctr"/>
            <a:r>
              <a:rPr lang="fr-FR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 juillet à Orbec</a:t>
            </a:r>
            <a:endParaRPr lang="fr-F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444208" y="2780928"/>
            <a:ext cx="1584176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2971</TotalTime>
  <Words>999</Words>
  <Application>Microsoft Office PowerPoint</Application>
  <PresentationFormat>Affichage à l'écran (4:3)</PresentationFormat>
  <Paragraphs>318</Paragraphs>
  <Slides>41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Diapositive 1</vt:lpstr>
      <vt:lpstr>Diapositive 2</vt:lpstr>
      <vt:lpstr>Diapositive 3</vt:lpstr>
      <vt:lpstr>17 MAI 2014 </vt:lpstr>
      <vt:lpstr>Diapositive 5</vt:lpstr>
      <vt:lpstr>Diapositive 6</vt:lpstr>
      <vt:lpstr>14 juin 2014 </vt:lpstr>
      <vt:lpstr>14 juin 2014 </vt:lpstr>
      <vt:lpstr>Diapositive 9</vt:lpstr>
      <vt:lpstr>Diapositive 10</vt:lpstr>
      <vt:lpstr>Diapositive 11</vt:lpstr>
      <vt:lpstr>Bilan du stage </vt:lpstr>
      <vt:lpstr>17 juillet 2014 </vt:lpstr>
      <vt:lpstr>02 août 2014 </vt:lpstr>
      <vt:lpstr>09 septembre 2014 </vt:lpstr>
      <vt:lpstr>26 septembre 2014 </vt:lpstr>
      <vt:lpstr>Nombre de noctuelles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Lacanobia blenna</vt:lpstr>
      <vt:lpstr>Diapositive 27</vt:lpstr>
      <vt:lpstr>Merci à tous 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La publication </vt:lpstr>
      <vt:lpstr>Diapositive 36</vt:lpstr>
      <vt:lpstr>Diapositive 37</vt:lpstr>
      <vt:lpstr>Diapositive 38</vt:lpstr>
      <vt:lpstr>Diapositive 39</vt:lpstr>
      <vt:lpstr>Diapositive 40</vt:lpstr>
      <vt:lpstr>Diapositive 41</vt:lpstr>
    </vt:vector>
  </TitlesOfParts>
  <Company>Sweet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Nicole</dc:creator>
  <cp:lastModifiedBy>Nicole</cp:lastModifiedBy>
  <cp:revision>298</cp:revision>
  <dcterms:created xsi:type="dcterms:W3CDTF">2014-12-20T16:29:11Z</dcterms:created>
  <dcterms:modified xsi:type="dcterms:W3CDTF">2015-01-09T22:45:16Z</dcterms:modified>
</cp:coreProperties>
</file>